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1_464A0C95.xml" ContentType="application/vnd.ms-powerpoint.comment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46"/>
  </p:notesMasterIdLst>
  <p:handoutMasterIdLst>
    <p:handoutMasterId r:id="rId47"/>
  </p:handoutMasterIdLst>
  <p:sldIdLst>
    <p:sldId id="257" r:id="rId5"/>
    <p:sldId id="266" r:id="rId6"/>
    <p:sldId id="260" r:id="rId7"/>
    <p:sldId id="271" r:id="rId8"/>
    <p:sldId id="262" r:id="rId9"/>
    <p:sldId id="267" r:id="rId10"/>
    <p:sldId id="268" r:id="rId11"/>
    <p:sldId id="269" r:id="rId12"/>
    <p:sldId id="270" r:id="rId13"/>
    <p:sldId id="272" r:id="rId14"/>
    <p:sldId id="273" r:id="rId15"/>
    <p:sldId id="274" r:id="rId16"/>
    <p:sldId id="275" r:id="rId17"/>
    <p:sldId id="276" r:id="rId18"/>
    <p:sldId id="277" r:id="rId19"/>
    <p:sldId id="278" r:id="rId20"/>
    <p:sldId id="279" r:id="rId21"/>
    <p:sldId id="292" r:id="rId22"/>
    <p:sldId id="293" r:id="rId23"/>
    <p:sldId id="294" r:id="rId24"/>
    <p:sldId id="297" r:id="rId25"/>
    <p:sldId id="299" r:id="rId26"/>
    <p:sldId id="298" r:id="rId27"/>
    <p:sldId id="300" r:id="rId28"/>
    <p:sldId id="301" r:id="rId29"/>
    <p:sldId id="302" r:id="rId30"/>
    <p:sldId id="303" r:id="rId31"/>
    <p:sldId id="295" r:id="rId32"/>
    <p:sldId id="304" r:id="rId33"/>
    <p:sldId id="305" r:id="rId34"/>
    <p:sldId id="306" r:id="rId35"/>
    <p:sldId id="307" r:id="rId36"/>
    <p:sldId id="412" r:id="rId37"/>
    <p:sldId id="355" r:id="rId38"/>
    <p:sldId id="358" r:id="rId39"/>
    <p:sldId id="359" r:id="rId40"/>
    <p:sldId id="413" r:id="rId41"/>
    <p:sldId id="414" r:id="rId42"/>
    <p:sldId id="296" r:id="rId43"/>
    <p:sldId id="415" r:id="rId44"/>
    <p:sldId id="265" r:id="rId45"/>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380" y="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01_464A0C95.xml><?xml version="1.0" encoding="utf-8"?>
<p188:cmLst xmlns:a="http://schemas.openxmlformats.org/drawingml/2006/main" xmlns:r="http://schemas.openxmlformats.org/officeDocument/2006/relationships" xmlns:p188="http://schemas.microsoft.com/office/powerpoint/2018/8/main">
  <p188:cm id="{6E3FFF7E-DEA7-4FEB-9076-0E95B0A00496}" authorId="{A1AB45C8-E475-C48F-3ACC-46AC6DC79B32}" created="2024-04-22T12:25:48.926">
    <ac:deMkLst xmlns:ac="http://schemas.microsoft.com/office/drawing/2013/main/command">
      <pc:docMk xmlns:pc="http://schemas.microsoft.com/office/powerpoint/2013/main/command"/>
      <pc:sldMk xmlns:pc="http://schemas.microsoft.com/office/powerpoint/2013/main/command" cId="1179258005" sldId="257"/>
      <ac:spMk id="2" creationId="{48FEAEA4-8819-62FE-52D7-5292E12E04EF}"/>
    </ac:deMkLst>
    <p188:txBody>
      <a:bodyPr/>
      <a:lstStyle/>
      <a:p>
        <a:r>
          <a:rPr lang="fr-FR"/>
          <a:t>Dear SpaceSUITE Partners, 
This template presentation has two versions - a regular one (the first 9 slides) and a negative one (slides 10-18). Please feel free to use either one. 
Additionally, please note that each slide has a different purpose - you will find two cover slides, a table of content slide, a text slide, a slide for a picture, a slide for a table (a table can be inserted as per your needs, and the colours will be applied automatically), and lastly, there is a final slide with a thank you note and social media usernames.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24/11/2024</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9C537-4D1F-4234-9CA7-BCB23696E833}" type="datetimeFigureOut">
              <a:rPr lang="fr-FR" smtClean="0"/>
              <a:t>24/11/2024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DDC05B57-91D0-FF4D-57AD-9858CA33F3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BF5D576C-D116-6FD1-1AA6-A0DE0E7A01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
        <p:nvSpPr>
          <p:cNvPr id="4" name="Slide Number Placeholder 3">
            <a:extLst>
              <a:ext uri="{FF2B5EF4-FFF2-40B4-BE49-F238E27FC236}">
                <a16:creationId xmlns:a16="http://schemas.microsoft.com/office/drawing/2014/main" id="{14593F0C-F182-23AB-3822-0811848BC801}"/>
              </a:ext>
            </a:extLst>
          </p:cNvPr>
          <p:cNvSpPr>
            <a:spLocks noGrp="1"/>
          </p:cNvSpPr>
          <p:nvPr>
            <p:ph type="sldNum" sz="quarter" idx="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A80940-AA0B-4EBC-9785-073597A853B1}" type="slidenum">
              <a:rPr kumimoji="0" lang="en-US" altLang="en-BE"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BE"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1" name="Group 10">
            <a:extLst>
              <a:ext uri="{FF2B5EF4-FFF2-40B4-BE49-F238E27FC236}">
                <a16:creationId xmlns:a16="http://schemas.microsoft.com/office/drawing/2014/main" id="{5BFA24CA-F235-A51B-6909-D398A455B6AB}"/>
              </a:ext>
            </a:extLst>
          </p:cNvPr>
          <p:cNvGrpSpPr/>
          <p:nvPr userDrawn="1"/>
        </p:nvGrpSpPr>
        <p:grpSpPr>
          <a:xfrm>
            <a:off x="2555190" y="5958082"/>
            <a:ext cx="9438030" cy="716282"/>
            <a:chOff x="2555190" y="5958082"/>
            <a:chExt cx="9438030" cy="716282"/>
          </a:xfrm>
        </p:grpSpPr>
        <p:sp>
          <p:nvSpPr>
            <p:cNvPr id="12" name="Freeform 9">
              <a:extLst>
                <a:ext uri="{FF2B5EF4-FFF2-40B4-BE49-F238E27FC236}">
                  <a16:creationId xmlns:a16="http://schemas.microsoft.com/office/drawing/2014/main" id="{DF5AD531-BF0A-D5AF-6976-F3EFBDE0A299}"/>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3" name="Straight Connector 12">
              <a:extLst>
                <a:ext uri="{FF2B5EF4-FFF2-40B4-BE49-F238E27FC236}">
                  <a16:creationId xmlns:a16="http://schemas.microsoft.com/office/drawing/2014/main" id="{94DC71EE-36C8-BD8F-6BE4-EE3ED7613263}"/>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17D9C17-BA7B-EB9C-CFD6-AA14198C2197}"/>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grpSp>
        <p:nvGrpSpPr>
          <p:cNvPr id="2" name="Group 1">
            <a:extLst>
              <a:ext uri="{FF2B5EF4-FFF2-40B4-BE49-F238E27FC236}">
                <a16:creationId xmlns:a16="http://schemas.microsoft.com/office/drawing/2014/main" id="{8B84B080-3101-5BEF-5E74-A837C09D0194}"/>
              </a:ext>
            </a:extLst>
          </p:cNvPr>
          <p:cNvGrpSpPr/>
          <p:nvPr userDrawn="1"/>
        </p:nvGrpSpPr>
        <p:grpSpPr>
          <a:xfrm>
            <a:off x="2555190" y="5958082"/>
            <a:ext cx="9438030" cy="716282"/>
            <a:chOff x="2555190" y="5958082"/>
            <a:chExt cx="9438030" cy="716282"/>
          </a:xfrm>
        </p:grpSpPr>
        <p:sp>
          <p:nvSpPr>
            <p:cNvPr id="4" name="Freeform 9">
              <a:extLst>
                <a:ext uri="{FF2B5EF4-FFF2-40B4-BE49-F238E27FC236}">
                  <a16:creationId xmlns:a16="http://schemas.microsoft.com/office/drawing/2014/main" id="{043A084C-5E2C-9AB8-2C4A-624A52209D5A}"/>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5" name="Straight Connector 4">
              <a:extLst>
                <a:ext uri="{FF2B5EF4-FFF2-40B4-BE49-F238E27FC236}">
                  <a16:creationId xmlns:a16="http://schemas.microsoft.com/office/drawing/2014/main" id="{CF23AEFB-5C3C-F1AF-C0C7-ACE2BC72260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A69F3B4-F58B-E899-ED69-26A9638880B7}"/>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Footer Placeholder 4">
            <a:extLst>
              <a:ext uri="{FF2B5EF4-FFF2-40B4-BE49-F238E27FC236}">
                <a16:creationId xmlns:a16="http://schemas.microsoft.com/office/drawing/2014/main" id="{DAF5E633-FDB3-551C-1E60-F830898124A4}"/>
              </a:ext>
            </a:extLst>
          </p:cNvPr>
          <p:cNvSpPr>
            <a:spLocks noGrp="1"/>
          </p:cNvSpPr>
          <p:nvPr userDrawn="1">
            <p:ph type="ftr" sz="quarter" idx="10"/>
          </p:nvPr>
        </p:nvSpPr>
        <p:spPr/>
        <p:txBody>
          <a:bodyPr/>
          <a:lstStyle>
            <a:lvl1pPr>
              <a:defRPr/>
            </a:lvl1pPr>
          </a:lstStyle>
          <a:p>
            <a:pPr>
              <a:defRPr/>
            </a:pPr>
            <a:r>
              <a:rPr lang="en-US"/>
              <a:t>GIM's Geo Digital Twin</a:t>
            </a:r>
          </a:p>
        </p:txBody>
      </p:sp>
      <p:sp>
        <p:nvSpPr>
          <p:cNvPr id="5" name="Slide Number Placeholder 5">
            <a:extLst>
              <a:ext uri="{FF2B5EF4-FFF2-40B4-BE49-F238E27FC236}">
                <a16:creationId xmlns:a16="http://schemas.microsoft.com/office/drawing/2014/main" id="{F6DA7D0B-F5E9-7732-85E7-901E8BFF95A1}"/>
              </a:ext>
            </a:extLst>
          </p:cNvPr>
          <p:cNvSpPr>
            <a:spLocks noGrp="1"/>
          </p:cNvSpPr>
          <p:nvPr userDrawn="1">
            <p:ph type="sldNum" sz="quarter" idx="11"/>
          </p:nvPr>
        </p:nvSpPr>
        <p:spPr/>
        <p:txBody>
          <a:bodyPr/>
          <a:lstStyle>
            <a:lvl1pPr>
              <a:defRPr/>
            </a:lvl1pPr>
          </a:lstStyle>
          <a:p>
            <a:fld id="{406FA66D-136B-4455-B8EC-6F87CDA0EF52}" type="slidenum">
              <a:rPr lang="en-US" altLang="en-BE"/>
              <a:pPr/>
              <a:t>‹#›</a:t>
            </a:fld>
            <a:endParaRPr lang="en-US" altLang="en-BE"/>
          </a:p>
        </p:txBody>
      </p:sp>
    </p:spTree>
    <p:extLst>
      <p:ext uri="{BB962C8B-B14F-4D97-AF65-F5344CB8AC3E}">
        <p14:creationId xmlns:p14="http://schemas.microsoft.com/office/powerpoint/2010/main" val="2933136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hou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4043CB-DF8F-48D0-8795-B19739A73F81}"/>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Date Placeholder 3">
            <a:extLst>
              <a:ext uri="{FF2B5EF4-FFF2-40B4-BE49-F238E27FC236}">
                <a16:creationId xmlns:a16="http://schemas.microsoft.com/office/drawing/2014/main" id="{AE763E2E-726B-47D7-A150-78AF22A5D2FF}"/>
              </a:ext>
            </a:extLst>
          </p:cNvPr>
          <p:cNvSpPr>
            <a:spLocks noGrp="1"/>
          </p:cNvSpPr>
          <p:nvPr>
            <p:ph type="dt" sz="half" idx="10"/>
          </p:nvPr>
        </p:nvSpPr>
        <p:spPr/>
        <p:txBody>
          <a:bodyPr/>
          <a:lstStyle/>
          <a:p>
            <a:fld id="{94F923BD-FCB1-4978-B7E6-2BD7151D1A29}" type="datetimeFigureOut">
              <a:rPr lang="nl-NL" smtClean="0"/>
              <a:t>24-11-2024</a:t>
            </a:fld>
            <a:endParaRPr lang="nl-NL"/>
          </a:p>
        </p:txBody>
      </p:sp>
      <p:sp>
        <p:nvSpPr>
          <p:cNvPr id="5" name="Footer Placeholder 4">
            <a:extLst>
              <a:ext uri="{FF2B5EF4-FFF2-40B4-BE49-F238E27FC236}">
                <a16:creationId xmlns:a16="http://schemas.microsoft.com/office/drawing/2014/main" id="{C3F7D441-EA7D-4EFF-8372-9A9C4E9564D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2CCD5F43-2578-4580-9D5B-ADFB56FF6C08}"/>
              </a:ext>
            </a:extLst>
          </p:cNvPr>
          <p:cNvSpPr>
            <a:spLocks noGrp="1"/>
          </p:cNvSpPr>
          <p:nvPr>
            <p:ph type="sldNum" sz="quarter" idx="12"/>
          </p:nvPr>
        </p:nvSpPr>
        <p:spPr/>
        <p:txBody>
          <a:bodyPr/>
          <a:lstStyle/>
          <a:p>
            <a:fld id="{227CBE13-5F7D-4C81-B6F3-47A564B19971}" type="slidenum">
              <a:rPr lang="nl-NL" smtClean="0"/>
              <a:t>‹#›</a:t>
            </a:fld>
            <a:endParaRPr lang="nl-NL"/>
          </a:p>
        </p:txBody>
      </p:sp>
      <p:sp>
        <p:nvSpPr>
          <p:cNvPr id="7" name="Text Placeholder 2">
            <a:extLst>
              <a:ext uri="{FF2B5EF4-FFF2-40B4-BE49-F238E27FC236}">
                <a16:creationId xmlns:a16="http://schemas.microsoft.com/office/drawing/2014/main" id="{9BB344CA-2640-4C97-94F8-FA417FAC4A76}"/>
              </a:ext>
            </a:extLst>
          </p:cNvPr>
          <p:cNvSpPr>
            <a:spLocks noGrp="1"/>
          </p:cNvSpPr>
          <p:nvPr>
            <p:ph type="body" idx="13" hasCustomPrompt="1"/>
          </p:nvPr>
        </p:nvSpPr>
        <p:spPr>
          <a:xfrm>
            <a:off x="824400" y="1270800"/>
            <a:ext cx="7920000" cy="480525"/>
          </a:xfrm>
        </p:spPr>
        <p:txBody>
          <a:bodyPr anchor="t" anchorCtr="0">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BE" err="1"/>
              <a:t>subtitel</a:t>
            </a:r>
            <a:endParaRPr lang="en-US"/>
          </a:p>
        </p:txBody>
      </p:sp>
      <p:sp>
        <p:nvSpPr>
          <p:cNvPr id="8" name="Title 7">
            <a:extLst>
              <a:ext uri="{FF2B5EF4-FFF2-40B4-BE49-F238E27FC236}">
                <a16:creationId xmlns:a16="http://schemas.microsoft.com/office/drawing/2014/main" id="{F649E994-3B3B-4724-9E9E-6BAF90CF35C2}"/>
              </a:ext>
            </a:extLst>
          </p:cNvPr>
          <p:cNvSpPr>
            <a:spLocks noGrp="1"/>
          </p:cNvSpPr>
          <p:nvPr>
            <p:ph type="title" hasCustomPrompt="1"/>
          </p:nvPr>
        </p:nvSpPr>
        <p:spPr/>
        <p:txBody>
          <a:bodyPr/>
          <a:lstStyle>
            <a:lvl1pPr>
              <a:defRPr/>
            </a:lvl1pPr>
          </a:lstStyle>
          <a:p>
            <a:r>
              <a:rPr lang="en-BE"/>
              <a:t>slide </a:t>
            </a:r>
            <a:r>
              <a:rPr lang="en-BE" err="1"/>
              <a:t>titel</a:t>
            </a:r>
            <a:endParaRPr lang="nl-NL"/>
          </a:p>
        </p:txBody>
      </p:sp>
      <p:pic>
        <p:nvPicPr>
          <p:cNvPr id="9" name="Picture 8">
            <a:extLst>
              <a:ext uri="{FF2B5EF4-FFF2-40B4-BE49-F238E27FC236}">
                <a16:creationId xmlns:a16="http://schemas.microsoft.com/office/drawing/2014/main" id="{6B84D263-6463-4B8E-92E1-A1D46FB39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58650" y="0"/>
            <a:ext cx="133350" cy="6858000"/>
          </a:xfrm>
          <a:prstGeom prst="rect">
            <a:avLst/>
          </a:prstGeom>
        </p:spPr>
      </p:pic>
    </p:spTree>
    <p:extLst>
      <p:ext uri="{BB962C8B-B14F-4D97-AF65-F5344CB8AC3E}">
        <p14:creationId xmlns:p14="http://schemas.microsoft.com/office/powerpoint/2010/main" val="3808071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Quote 3">
    <p:bg>
      <p:bgRef idx="1001">
        <a:schemeClr val="bg2"/>
      </p:bgRef>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67F8E650-CC20-4C97-BB28-53F971784744}"/>
              </a:ext>
            </a:extLst>
          </p:cNvPr>
          <p:cNvSpPr>
            <a:spLocks noGrp="1"/>
          </p:cNvSpPr>
          <p:nvPr>
            <p:ph type="pic" sz="quarter" idx="14"/>
          </p:nvPr>
        </p:nvSpPr>
        <p:spPr>
          <a:xfrm>
            <a:off x="0" y="0"/>
            <a:ext cx="12192000" cy="6858000"/>
          </a:xfrm>
          <a:solidFill>
            <a:srgbClr val="F2F2F2"/>
          </a:solidFill>
        </p:spPr>
        <p:txBody>
          <a:bodyPr tIns="360000"/>
          <a:lstStyle>
            <a:lvl1pPr marL="0" indent="0" algn="ctr">
              <a:buFont typeface="Arial" panose="020B0604020202020204" pitchFamily="34" charset="0"/>
              <a:buNone/>
              <a:defRPr>
                <a:solidFill>
                  <a:schemeClr val="tx1"/>
                </a:solidFill>
              </a:defRPr>
            </a:lvl1pPr>
          </a:lstStyle>
          <a:p>
            <a:r>
              <a:rPr lang="nl-NL"/>
              <a:t>Klik op het pictogram als u een afbeelding wilt toevoegen</a:t>
            </a:r>
          </a:p>
        </p:txBody>
      </p:sp>
      <p:sp>
        <p:nvSpPr>
          <p:cNvPr id="2" name="Title 1">
            <a:extLst>
              <a:ext uri="{FF2B5EF4-FFF2-40B4-BE49-F238E27FC236}">
                <a16:creationId xmlns:a16="http://schemas.microsoft.com/office/drawing/2014/main" id="{614D3380-0A5E-4C3F-896D-8815D4EF854C}"/>
              </a:ext>
            </a:extLst>
          </p:cNvPr>
          <p:cNvSpPr>
            <a:spLocks noGrp="1"/>
          </p:cNvSpPr>
          <p:nvPr>
            <p:ph type="title" hasCustomPrompt="1"/>
          </p:nvPr>
        </p:nvSpPr>
        <p:spPr>
          <a:xfrm>
            <a:off x="824400" y="824400"/>
            <a:ext cx="4604400" cy="5205600"/>
          </a:xfrm>
        </p:spPr>
        <p:txBody>
          <a:bodyPr anchor="b">
            <a:normAutofit/>
          </a:bodyPr>
          <a:lstStyle>
            <a:lvl1pPr>
              <a:lnSpc>
                <a:spcPct val="100000"/>
              </a:lnSpc>
              <a:defRPr sz="3500">
                <a:solidFill>
                  <a:schemeClr val="bg2"/>
                </a:solidFill>
              </a:defRPr>
            </a:lvl1pPr>
          </a:lstStyle>
          <a:p>
            <a:r>
              <a:rPr lang="en-BE" err="1"/>
              <a:t>Typ</a:t>
            </a:r>
            <a:r>
              <a:rPr lang="en-BE"/>
              <a:t> </a:t>
            </a:r>
            <a:r>
              <a:rPr lang="en-BE" err="1"/>
              <a:t>hier</a:t>
            </a:r>
            <a:r>
              <a:rPr lang="en-BE"/>
              <a:t> </a:t>
            </a:r>
            <a:r>
              <a:rPr lang="en-BE" err="1"/>
              <a:t>een</a:t>
            </a:r>
            <a:r>
              <a:rPr lang="en-BE"/>
              <a:t> quote of statement </a:t>
            </a:r>
            <a:r>
              <a:rPr lang="en-BE" err="1"/>
              <a:t>en</a:t>
            </a:r>
            <a:r>
              <a:rPr lang="en-BE"/>
              <a:t> </a:t>
            </a:r>
            <a:r>
              <a:rPr lang="en-BE" err="1"/>
              <a:t>plaats</a:t>
            </a:r>
            <a:r>
              <a:rPr lang="en-BE"/>
              <a:t> </a:t>
            </a:r>
            <a:r>
              <a:rPr lang="en-BE" err="1"/>
              <a:t>een</a:t>
            </a:r>
            <a:r>
              <a:rPr lang="en-BE"/>
              <a:t> full screen </a:t>
            </a:r>
            <a:r>
              <a:rPr lang="en-BE" err="1"/>
              <a:t>foto</a:t>
            </a:r>
            <a:endParaRPr lang="nl-NL"/>
          </a:p>
        </p:txBody>
      </p:sp>
    </p:spTree>
    <p:extLst>
      <p:ext uri="{BB962C8B-B14F-4D97-AF65-F5344CB8AC3E}">
        <p14:creationId xmlns:p14="http://schemas.microsoft.com/office/powerpoint/2010/main" val="323912080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oppins" pitchFamily="2" charset="77"/>
                <a:cs typeface="Poppins" pitchFamily="2" charset="77"/>
              </a:defRPr>
            </a:lvl1pPr>
          </a:lstStyle>
          <a:p>
            <a:endParaRPr lang="it-IT"/>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oppins" pitchFamily="2" charset="77"/>
                <a:cs typeface="Poppins" pitchFamily="2" charset="77"/>
              </a:defRPr>
            </a:lvl1pPr>
          </a:lstStyle>
          <a:p>
            <a:endParaRPr lang="it-IT"/>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pPr/>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 id="2147483705" r:id="rId19"/>
    <p:sldLayoutId id="2147483706" r:id="rId20"/>
    <p:sldLayoutId id="2147483707" r:id="rId21"/>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microsoft.com/office/2018/10/relationships/comments" Target="../comments/modernComment_101_464A0C95.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jfif"/><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jfif"/><Relationship Id="rId7" Type="http://schemas.openxmlformats.org/officeDocument/2006/relationships/image" Target="../media/image64.jfif"/><Relationship Id="rId2" Type="http://schemas.openxmlformats.org/officeDocument/2006/relationships/image" Target="../media/image59.jfif"/><Relationship Id="rId1" Type="http://schemas.openxmlformats.org/officeDocument/2006/relationships/slideLayout" Target="../slideLayouts/slideLayout7.xml"/><Relationship Id="rId6" Type="http://schemas.openxmlformats.org/officeDocument/2006/relationships/image" Target="../media/image63.jfif"/><Relationship Id="rId5" Type="http://schemas.openxmlformats.org/officeDocument/2006/relationships/image" Target="../media/image62.jfif"/><Relationship Id="rId4" Type="http://schemas.openxmlformats.org/officeDocument/2006/relationships/image" Target="../media/image61.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jfif"/><Relationship Id="rId7" Type="http://schemas.openxmlformats.org/officeDocument/2006/relationships/image" Target="../media/image71.jfif"/><Relationship Id="rId2" Type="http://schemas.openxmlformats.org/officeDocument/2006/relationships/image" Target="../media/image66.jfif"/><Relationship Id="rId1" Type="http://schemas.openxmlformats.org/officeDocument/2006/relationships/slideLayout" Target="../slideLayouts/slideLayout7.xml"/><Relationship Id="rId6" Type="http://schemas.openxmlformats.org/officeDocument/2006/relationships/image" Target="../media/image70.jfif"/><Relationship Id="rId5" Type="http://schemas.openxmlformats.org/officeDocument/2006/relationships/image" Target="../media/image69.jfif"/><Relationship Id="rId4" Type="http://schemas.openxmlformats.org/officeDocument/2006/relationships/image" Target="../media/image68.jfif"/></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3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f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2.jfif"/><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11.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6.xml.rels><?xml version="1.0" encoding="UTF-8" standalone="yes"?>
<Relationships xmlns="http://schemas.openxmlformats.org/package/2006/relationships"><Relationship Id="rId3" Type="http://schemas.openxmlformats.org/officeDocument/2006/relationships/image" Target="../media/image18.jfif"/><Relationship Id="rId7" Type="http://schemas.openxmlformats.org/officeDocument/2006/relationships/image" Target="../media/image22.jfif"/><Relationship Id="rId2" Type="http://schemas.openxmlformats.org/officeDocument/2006/relationships/image" Target="../media/image17.jfif"/><Relationship Id="rId1" Type="http://schemas.openxmlformats.org/officeDocument/2006/relationships/slideLayout" Target="../slideLayouts/slideLayout11.xml"/><Relationship Id="rId6" Type="http://schemas.openxmlformats.org/officeDocument/2006/relationships/image" Target="../media/image21.jfif"/><Relationship Id="rId5" Type="http://schemas.openxmlformats.org/officeDocument/2006/relationships/image" Target="../media/image20.jfif"/><Relationship Id="rId4" Type="http://schemas.openxmlformats.org/officeDocument/2006/relationships/image" Target="../media/image19.jfif"/></Relationships>
</file>

<file path=ppt/slides/_rels/slide7.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fif"/><Relationship Id="rId1" Type="http://schemas.openxmlformats.org/officeDocument/2006/relationships/slideLayout" Target="../slideLayouts/slideLayout11.xml"/><Relationship Id="rId6" Type="http://schemas.openxmlformats.org/officeDocument/2006/relationships/image" Target="../media/image27.jfif"/><Relationship Id="rId5" Type="http://schemas.openxmlformats.org/officeDocument/2006/relationships/image" Target="../media/image26.jfif"/><Relationship Id="rId4" Type="http://schemas.openxmlformats.org/officeDocument/2006/relationships/image" Target="../media/image25.jfif"/></Relationships>
</file>

<file path=ppt/slides/_rels/slide8.xml.rels><?xml version="1.0" encoding="UTF-8" standalone="yes"?>
<Relationships xmlns="http://schemas.openxmlformats.org/package/2006/relationships"><Relationship Id="rId3" Type="http://schemas.openxmlformats.org/officeDocument/2006/relationships/image" Target="../media/image29.jfif"/><Relationship Id="rId7" Type="http://schemas.openxmlformats.org/officeDocument/2006/relationships/image" Target="../media/image33.jfif"/><Relationship Id="rId2" Type="http://schemas.openxmlformats.org/officeDocument/2006/relationships/image" Target="../media/image28.jfif"/><Relationship Id="rId1" Type="http://schemas.openxmlformats.org/officeDocument/2006/relationships/slideLayout" Target="../slideLayouts/slideLayout11.xml"/><Relationship Id="rId6" Type="http://schemas.openxmlformats.org/officeDocument/2006/relationships/image" Target="../media/image32.jfif"/><Relationship Id="rId5" Type="http://schemas.openxmlformats.org/officeDocument/2006/relationships/image" Target="../media/image31.jfif"/><Relationship Id="rId4" Type="http://schemas.openxmlformats.org/officeDocument/2006/relationships/image" Target="../media/image30.jfif"/></Relationships>
</file>

<file path=ppt/slides/_rels/slide9.xml.rels><?xml version="1.0" encoding="UTF-8" standalone="yes"?>
<Relationships xmlns="http://schemas.openxmlformats.org/package/2006/relationships"><Relationship Id="rId3" Type="http://schemas.openxmlformats.org/officeDocument/2006/relationships/image" Target="../media/image35.jfif"/><Relationship Id="rId2" Type="http://schemas.openxmlformats.org/officeDocument/2006/relationships/image" Target="../media/image34.jfif"/><Relationship Id="rId1" Type="http://schemas.openxmlformats.org/officeDocument/2006/relationships/slideLayout" Target="../slideLayouts/slideLayout11.xml"/><Relationship Id="rId6" Type="http://schemas.openxmlformats.org/officeDocument/2006/relationships/image" Target="../media/image38.jfif"/><Relationship Id="rId5" Type="http://schemas.openxmlformats.org/officeDocument/2006/relationships/image" Target="../media/image37.jfif"/><Relationship Id="rId4" Type="http://schemas.openxmlformats.org/officeDocument/2006/relationships/image" Target="../media/image36.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rPr lang="it-IT" sz="4000" dirty="0"/>
              <a:t>The </a:t>
            </a:r>
            <a:r>
              <a:rPr lang="it-IT" sz="4000" dirty="0" err="1"/>
              <a:t>role</a:t>
            </a:r>
            <a:r>
              <a:rPr lang="it-IT" sz="4000" dirty="0"/>
              <a:t> of buildings in Climate </a:t>
            </a:r>
            <a:r>
              <a:rPr lang="it-IT" sz="4000" dirty="0" err="1"/>
              <a:t>Change</a:t>
            </a:r>
            <a:r>
              <a:rPr lang="it-IT" sz="4000" dirty="0"/>
              <a:t> Adaptation</a:t>
            </a:r>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rtlCol="0" anchor="t">
            <a:normAutofit/>
          </a:bodyPr>
          <a:lstStyle/>
          <a:p>
            <a:r>
              <a:rPr lang="it-IT" dirty="0"/>
              <a:t>Buildings in the </a:t>
            </a:r>
            <a:r>
              <a:rPr lang="it-IT" dirty="0" err="1"/>
              <a:t>geospatial</a:t>
            </a:r>
            <a:r>
              <a:rPr lang="it-IT" dirty="0"/>
              <a:t> domain</a:t>
            </a:r>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lang="it-IT" dirty="0"/>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lang="it-IT"/>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rtlCol="0" anchor="t">
            <a:normAutofit/>
          </a:bodyPr>
          <a:lstStyle/>
          <a:p>
            <a:r>
              <a:rPr lang="it-IT" dirty="0"/>
              <a:t>Danny Vandenbroucke</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rtlCol="0" anchor="t">
            <a:normAutofit/>
          </a:bodyPr>
          <a:lstStyle/>
          <a:p>
            <a:r>
              <a:rPr lang="it-IT" dirty="0"/>
              <a:t>KU Leuven (SADL)</a:t>
            </a:r>
          </a:p>
        </p:txBody>
      </p:sp>
    </p:spTree>
    <p:extLst>
      <p:ext uri="{BB962C8B-B14F-4D97-AF65-F5344CB8AC3E}">
        <p14:creationId xmlns:p14="http://schemas.microsoft.com/office/powerpoint/2010/main" val="1179258005"/>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t>Buildings and the urban </a:t>
            </a:r>
            <a:r>
              <a:rPr lang="it-IT" sz="2800" dirty="0" err="1"/>
              <a:t>fabric</a:t>
            </a:r>
            <a:endParaRPr lang="it-IT" sz="2800" dirty="0"/>
          </a:p>
          <a:p>
            <a:pPr marL="285750" indent="-285750">
              <a:buFont typeface="Arial" panose="020B0604020202020204" pitchFamily="34" charset="0"/>
              <a:buChar char="•"/>
            </a:pPr>
            <a:r>
              <a:rPr lang="it-IT" sz="2800" dirty="0" err="1">
                <a:solidFill>
                  <a:srgbClr val="C00000"/>
                </a:solidFill>
              </a:rPr>
              <a:t>Modelling</a:t>
            </a:r>
            <a:r>
              <a:rPr lang="it-IT" sz="2800" dirty="0">
                <a:solidFill>
                  <a:srgbClr val="C00000"/>
                </a:solidFill>
              </a:rPr>
              <a:t> buildings </a:t>
            </a:r>
            <a:r>
              <a:rPr lang="it-IT" sz="2800" dirty="0" err="1">
                <a:solidFill>
                  <a:srgbClr val="C00000"/>
                </a:solidFill>
              </a:rPr>
              <a:t>as</a:t>
            </a:r>
            <a:r>
              <a:rPr lang="it-IT" sz="2800" dirty="0">
                <a:solidFill>
                  <a:srgbClr val="C00000"/>
                </a:solidFill>
              </a:rPr>
              <a:t> </a:t>
            </a:r>
            <a:r>
              <a:rPr lang="it-IT" sz="2800" dirty="0" err="1">
                <a:solidFill>
                  <a:srgbClr val="C00000"/>
                </a:solidFill>
              </a:rPr>
              <a:t>geospatial</a:t>
            </a:r>
            <a:r>
              <a:rPr lang="it-IT" sz="2800" dirty="0">
                <a:solidFill>
                  <a:srgbClr val="C00000"/>
                </a:solidFill>
              </a:rPr>
              <a:t> </a:t>
            </a:r>
            <a:r>
              <a:rPr lang="it-IT" sz="2800" dirty="0" err="1">
                <a:solidFill>
                  <a:srgbClr val="C00000"/>
                </a:solidFill>
              </a:rPr>
              <a:t>objects</a:t>
            </a:r>
            <a:endParaRPr lang="it-IT" sz="2800" dirty="0">
              <a:solidFill>
                <a:srgbClr val="C00000"/>
              </a:solidFill>
            </a:endParaRPr>
          </a:p>
          <a:p>
            <a:pPr marL="285750" indent="-285750">
              <a:buFont typeface="Arial" panose="020B0604020202020204" pitchFamily="34" charset="0"/>
              <a:buChar char="•"/>
            </a:pPr>
            <a:r>
              <a:rPr lang="it-IT" sz="2800" dirty="0"/>
              <a:t>Buildings in </a:t>
            </a:r>
            <a:r>
              <a:rPr lang="it-IT" sz="2800" dirty="0" err="1"/>
              <a:t>important</a:t>
            </a:r>
            <a:r>
              <a:rPr lang="it-IT" sz="2800" dirty="0"/>
              <a:t> </a:t>
            </a:r>
            <a:r>
              <a:rPr lang="it-IT" sz="2800" dirty="0" err="1"/>
              <a:t>European</a:t>
            </a:r>
            <a:r>
              <a:rPr lang="it-IT" sz="2800" dirty="0"/>
              <a:t> </a:t>
            </a:r>
            <a:r>
              <a:rPr lang="it-IT" sz="2800" dirty="0" err="1"/>
              <a:t>initiatives</a:t>
            </a:r>
            <a:endParaRPr lang="it-IT" sz="2800" dirty="0"/>
          </a:p>
          <a:p>
            <a:pPr marL="285750" indent="-285750">
              <a:buFont typeface="Arial" panose="020B0604020202020204" pitchFamily="34" charset="0"/>
              <a:buChar char="•"/>
            </a:pPr>
            <a:r>
              <a:rPr lang="it-IT" sz="2800" dirty="0"/>
              <a:t>The </a:t>
            </a:r>
            <a:r>
              <a:rPr lang="it-IT" sz="2800" dirty="0" err="1"/>
              <a:t>role</a:t>
            </a:r>
            <a:r>
              <a:rPr lang="it-IT" sz="2800" dirty="0"/>
              <a:t> of buildings in CCA &amp; CCM</a:t>
            </a:r>
          </a:p>
          <a:p>
            <a:pPr marL="285750" indent="-285750">
              <a:buFont typeface="Arial" panose="020B0604020202020204" pitchFamily="34" charset="0"/>
              <a:buChar char="•"/>
            </a:pPr>
            <a:r>
              <a:rPr lang="it-IT" sz="2800" dirty="0" err="1"/>
              <a:t>Conclusions</a:t>
            </a:r>
            <a:endParaRPr lang="it-IT" sz="2800" dirty="0"/>
          </a:p>
        </p:txBody>
      </p:sp>
    </p:spTree>
    <p:extLst>
      <p:ext uri="{BB962C8B-B14F-4D97-AF65-F5344CB8AC3E}">
        <p14:creationId xmlns:p14="http://schemas.microsoft.com/office/powerpoint/2010/main" val="658582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C89811-768C-C178-0F89-893DCA8DF554}"/>
              </a:ext>
            </a:extLst>
          </p:cNvPr>
          <p:cNvPicPr>
            <a:picLocks noChangeAspect="1"/>
          </p:cNvPicPr>
          <p:nvPr/>
        </p:nvPicPr>
        <p:blipFill>
          <a:blip r:embed="rId2"/>
          <a:stretch>
            <a:fillRect/>
          </a:stretch>
        </p:blipFill>
        <p:spPr>
          <a:xfrm>
            <a:off x="7042010" y="-8709"/>
            <a:ext cx="4877170" cy="6858000"/>
          </a:xfrm>
          <a:prstGeom prst="rect">
            <a:avLst/>
          </a:prstGeom>
        </p:spPr>
      </p:pic>
      <p:sp>
        <p:nvSpPr>
          <p:cNvPr id="2" name="Title 1">
            <a:extLst>
              <a:ext uri="{FF2B5EF4-FFF2-40B4-BE49-F238E27FC236}">
                <a16:creationId xmlns:a16="http://schemas.microsoft.com/office/drawing/2014/main" id="{7DBD7034-EF4F-74FB-3FF2-AF6C5F13C721}"/>
              </a:ext>
            </a:extLst>
          </p:cNvPr>
          <p:cNvSpPr>
            <a:spLocks noGrp="1"/>
          </p:cNvSpPr>
          <p:nvPr>
            <p:ph type="title"/>
          </p:nvPr>
        </p:nvSpPr>
        <p:spPr/>
        <p:txBody>
          <a:bodyPr>
            <a:normAutofit fontScale="90000"/>
          </a:bodyPr>
          <a:lstStyle/>
          <a:p>
            <a:r>
              <a:rPr lang="nl-BE" dirty="0" err="1"/>
              <a:t>Linking</a:t>
            </a:r>
            <a:r>
              <a:rPr lang="nl-BE" dirty="0"/>
              <a:t> real </a:t>
            </a:r>
            <a:r>
              <a:rPr lang="nl-BE" dirty="0" err="1"/>
              <a:t>world</a:t>
            </a:r>
            <a:r>
              <a:rPr lang="nl-BE" dirty="0"/>
              <a:t> </a:t>
            </a:r>
            <a:r>
              <a:rPr lang="nl-BE" dirty="0" err="1"/>
              <a:t>with</a:t>
            </a:r>
            <a:r>
              <a:rPr lang="nl-BE" dirty="0"/>
              <a:t> digital </a:t>
            </a:r>
            <a:r>
              <a:rPr lang="nl-BE" dirty="0" err="1"/>
              <a:t>world</a:t>
            </a:r>
            <a:endParaRPr lang="en-BE" dirty="0"/>
          </a:p>
        </p:txBody>
      </p:sp>
      <p:sp>
        <p:nvSpPr>
          <p:cNvPr id="3" name="Text Placeholder 2">
            <a:extLst>
              <a:ext uri="{FF2B5EF4-FFF2-40B4-BE49-F238E27FC236}">
                <a16:creationId xmlns:a16="http://schemas.microsoft.com/office/drawing/2014/main" id="{5F239C2C-0139-0AC3-145E-E874B43314D4}"/>
              </a:ext>
            </a:extLst>
          </p:cNvPr>
          <p:cNvSpPr>
            <a:spLocks noGrp="1"/>
          </p:cNvSpPr>
          <p:nvPr>
            <p:ph type="body" sz="quarter" idx="10"/>
          </p:nvPr>
        </p:nvSpPr>
        <p:spPr/>
        <p:txBody>
          <a:bodyPr/>
          <a:lstStyle/>
          <a:p>
            <a:r>
              <a:rPr lang="nl-BE" dirty="0"/>
              <a:t>… </a:t>
            </a:r>
            <a:r>
              <a:rPr lang="nl-BE" dirty="0" err="1"/>
              <a:t>creating</a:t>
            </a:r>
            <a:r>
              <a:rPr lang="nl-BE" dirty="0"/>
              <a:t> </a:t>
            </a:r>
            <a:r>
              <a:rPr lang="nl-BE" dirty="0" err="1"/>
              <a:t>geospatial</a:t>
            </a:r>
            <a:r>
              <a:rPr lang="nl-BE" dirty="0"/>
              <a:t> data </a:t>
            </a:r>
            <a:r>
              <a:rPr lang="nl-BE" dirty="0" err="1"/>
              <a:t>models</a:t>
            </a:r>
            <a:endParaRPr lang="en-BE" dirty="0"/>
          </a:p>
        </p:txBody>
      </p:sp>
      <p:sp>
        <p:nvSpPr>
          <p:cNvPr id="4" name="Text Placeholder 3">
            <a:extLst>
              <a:ext uri="{FF2B5EF4-FFF2-40B4-BE49-F238E27FC236}">
                <a16:creationId xmlns:a16="http://schemas.microsoft.com/office/drawing/2014/main" id="{15E1D30F-E863-F0D9-344C-92FFBF96C359}"/>
              </a:ext>
            </a:extLst>
          </p:cNvPr>
          <p:cNvSpPr>
            <a:spLocks noGrp="1"/>
          </p:cNvSpPr>
          <p:nvPr>
            <p:ph type="body" sz="quarter" idx="11"/>
          </p:nvPr>
        </p:nvSpPr>
        <p:spPr/>
        <p:txBody>
          <a:bodyPr/>
          <a:lstStyle/>
          <a:p>
            <a:endParaRPr lang="en-BE"/>
          </a:p>
        </p:txBody>
      </p:sp>
      <p:pic>
        <p:nvPicPr>
          <p:cNvPr id="6" name="Picture 5">
            <a:extLst>
              <a:ext uri="{FF2B5EF4-FFF2-40B4-BE49-F238E27FC236}">
                <a16:creationId xmlns:a16="http://schemas.microsoft.com/office/drawing/2014/main" id="{582DFFFA-2A01-137A-8ED4-A6583CBCE5B2}"/>
              </a:ext>
            </a:extLst>
          </p:cNvPr>
          <p:cNvPicPr>
            <a:picLocks noChangeAspect="1"/>
          </p:cNvPicPr>
          <p:nvPr/>
        </p:nvPicPr>
        <p:blipFill>
          <a:blip r:embed="rId3"/>
          <a:stretch>
            <a:fillRect/>
          </a:stretch>
        </p:blipFill>
        <p:spPr>
          <a:xfrm>
            <a:off x="705393" y="2220687"/>
            <a:ext cx="6336617" cy="4374772"/>
          </a:xfrm>
          <a:prstGeom prst="rect">
            <a:avLst/>
          </a:prstGeom>
        </p:spPr>
      </p:pic>
      <p:sp>
        <p:nvSpPr>
          <p:cNvPr id="9" name="Rectangle: Rounded Corners 8">
            <a:extLst>
              <a:ext uri="{FF2B5EF4-FFF2-40B4-BE49-F238E27FC236}">
                <a16:creationId xmlns:a16="http://schemas.microsoft.com/office/drawing/2014/main" id="{64630EFE-F2FD-772F-A0F1-DBDB1576DFDC}"/>
              </a:ext>
            </a:extLst>
          </p:cNvPr>
          <p:cNvSpPr/>
          <p:nvPr/>
        </p:nvSpPr>
        <p:spPr>
          <a:xfrm>
            <a:off x="1166949" y="2560320"/>
            <a:ext cx="1994262" cy="95794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accent4">
                    <a:lumMod val="50000"/>
                  </a:schemeClr>
                </a:solidFill>
              </a:rPr>
              <a:t>ISO/TC 211</a:t>
            </a:r>
          </a:p>
          <a:p>
            <a:pPr algn="ctr"/>
            <a:r>
              <a:rPr lang="nl-BE" dirty="0" err="1">
                <a:solidFill>
                  <a:schemeClr val="accent4">
                    <a:lumMod val="50000"/>
                  </a:schemeClr>
                </a:solidFill>
              </a:rPr>
              <a:t>Geomatics</a:t>
            </a:r>
            <a:endParaRPr lang="en-BE" dirty="0">
              <a:solidFill>
                <a:schemeClr val="accent4">
                  <a:lumMod val="50000"/>
                </a:schemeClr>
              </a:solidFill>
            </a:endParaRPr>
          </a:p>
        </p:txBody>
      </p:sp>
      <p:sp>
        <p:nvSpPr>
          <p:cNvPr id="10" name="Rectangle: Rounded Corners 9">
            <a:extLst>
              <a:ext uri="{FF2B5EF4-FFF2-40B4-BE49-F238E27FC236}">
                <a16:creationId xmlns:a16="http://schemas.microsoft.com/office/drawing/2014/main" id="{D32FBB0F-7A32-3186-7C8A-48200717CFBE}"/>
              </a:ext>
            </a:extLst>
          </p:cNvPr>
          <p:cNvSpPr/>
          <p:nvPr/>
        </p:nvSpPr>
        <p:spPr>
          <a:xfrm>
            <a:off x="7842069" y="3775866"/>
            <a:ext cx="1994262" cy="105739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accent4">
                    <a:lumMod val="50000"/>
                  </a:schemeClr>
                </a:solidFill>
              </a:rPr>
              <a:t>ISO 19100</a:t>
            </a:r>
          </a:p>
          <a:p>
            <a:pPr algn="ctr"/>
            <a:r>
              <a:rPr lang="nl-BE" dirty="0">
                <a:solidFill>
                  <a:schemeClr val="accent4">
                    <a:lumMod val="50000"/>
                  </a:schemeClr>
                </a:solidFill>
              </a:rPr>
              <a:t>Family of </a:t>
            </a:r>
            <a:r>
              <a:rPr lang="nl-BE" dirty="0" err="1">
                <a:solidFill>
                  <a:schemeClr val="accent4">
                    <a:lumMod val="50000"/>
                  </a:schemeClr>
                </a:solidFill>
              </a:rPr>
              <a:t>standards</a:t>
            </a:r>
            <a:endParaRPr lang="en-BE" dirty="0">
              <a:solidFill>
                <a:schemeClr val="accent4">
                  <a:lumMod val="50000"/>
                </a:schemeClr>
              </a:solidFill>
            </a:endParaRPr>
          </a:p>
        </p:txBody>
      </p:sp>
    </p:spTree>
    <p:extLst>
      <p:ext uri="{BB962C8B-B14F-4D97-AF65-F5344CB8AC3E}">
        <p14:creationId xmlns:p14="http://schemas.microsoft.com/office/powerpoint/2010/main" val="1631729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E985C-0E94-BBE1-A736-5CAA299FFC35}"/>
              </a:ext>
            </a:extLst>
          </p:cNvPr>
          <p:cNvSpPr>
            <a:spLocks noGrp="1"/>
          </p:cNvSpPr>
          <p:nvPr>
            <p:ph type="title"/>
          </p:nvPr>
        </p:nvSpPr>
        <p:spPr/>
        <p:txBody>
          <a:bodyPr>
            <a:normAutofit fontScale="90000"/>
          </a:bodyPr>
          <a:lstStyle/>
          <a:p>
            <a:r>
              <a:rPr lang="nl-BE" dirty="0"/>
              <a:t>INSPIRE data </a:t>
            </a:r>
            <a:r>
              <a:rPr lang="nl-BE" dirty="0" err="1"/>
              <a:t>specifications</a:t>
            </a:r>
            <a:endParaRPr lang="en-BE" dirty="0"/>
          </a:p>
        </p:txBody>
      </p:sp>
      <p:sp>
        <p:nvSpPr>
          <p:cNvPr id="3" name="Text Placeholder 2">
            <a:extLst>
              <a:ext uri="{FF2B5EF4-FFF2-40B4-BE49-F238E27FC236}">
                <a16:creationId xmlns:a16="http://schemas.microsoft.com/office/drawing/2014/main" id="{3DC95E55-5489-B558-3C36-8C8FAC4BCC6D}"/>
              </a:ext>
            </a:extLst>
          </p:cNvPr>
          <p:cNvSpPr>
            <a:spLocks noGrp="1"/>
          </p:cNvSpPr>
          <p:nvPr>
            <p:ph type="body" sz="quarter" idx="10"/>
          </p:nvPr>
        </p:nvSpPr>
        <p:spPr/>
        <p:txBody>
          <a:bodyPr/>
          <a:lstStyle/>
          <a:p>
            <a:r>
              <a:rPr lang="nl-BE" dirty="0"/>
              <a:t>… for 34 </a:t>
            </a:r>
            <a:r>
              <a:rPr lang="nl-BE" dirty="0" err="1"/>
              <a:t>themes</a:t>
            </a:r>
            <a:r>
              <a:rPr lang="nl-BE" dirty="0"/>
              <a:t> (</a:t>
            </a:r>
            <a:r>
              <a:rPr lang="nl-BE" dirty="0" err="1"/>
              <a:t>including</a:t>
            </a:r>
            <a:r>
              <a:rPr lang="nl-BE" dirty="0"/>
              <a:t> buildings)</a:t>
            </a:r>
            <a:endParaRPr lang="en-BE" dirty="0"/>
          </a:p>
        </p:txBody>
      </p:sp>
      <p:sp>
        <p:nvSpPr>
          <p:cNvPr id="4" name="Text Placeholder 3">
            <a:extLst>
              <a:ext uri="{FF2B5EF4-FFF2-40B4-BE49-F238E27FC236}">
                <a16:creationId xmlns:a16="http://schemas.microsoft.com/office/drawing/2014/main" id="{2D179743-FFB5-2C14-B81D-F9A3F6AAB8FA}"/>
              </a:ext>
            </a:extLst>
          </p:cNvPr>
          <p:cNvSpPr>
            <a:spLocks noGrp="1"/>
          </p:cNvSpPr>
          <p:nvPr>
            <p:ph type="body" sz="quarter" idx="11"/>
          </p:nvPr>
        </p:nvSpPr>
        <p:spPr>
          <a:xfrm>
            <a:off x="840638" y="2342230"/>
            <a:ext cx="2529579" cy="3440428"/>
          </a:xfrm>
        </p:spPr>
        <p:txBody>
          <a:bodyPr>
            <a:normAutofit/>
          </a:bodyPr>
          <a:lstStyle/>
          <a:p>
            <a:r>
              <a:rPr lang="nl-BE" sz="1800" dirty="0"/>
              <a:t>The high level </a:t>
            </a:r>
            <a:r>
              <a:rPr lang="nl-BE" sz="1800" dirty="0" err="1"/>
              <a:t>use</a:t>
            </a:r>
            <a:r>
              <a:rPr lang="nl-BE" sz="1800" dirty="0"/>
              <a:t> cases for buildings</a:t>
            </a:r>
            <a:endParaRPr lang="en-BE" sz="1800" dirty="0"/>
          </a:p>
        </p:txBody>
      </p:sp>
      <p:pic>
        <p:nvPicPr>
          <p:cNvPr id="6" name="Picture 5">
            <a:extLst>
              <a:ext uri="{FF2B5EF4-FFF2-40B4-BE49-F238E27FC236}">
                <a16:creationId xmlns:a16="http://schemas.microsoft.com/office/drawing/2014/main" id="{15ACA218-A0D4-E0F4-4472-B52A5306CF06}"/>
              </a:ext>
            </a:extLst>
          </p:cNvPr>
          <p:cNvPicPr>
            <a:picLocks noChangeAspect="1"/>
          </p:cNvPicPr>
          <p:nvPr/>
        </p:nvPicPr>
        <p:blipFill>
          <a:blip r:embed="rId2"/>
          <a:stretch>
            <a:fillRect/>
          </a:stretch>
        </p:blipFill>
        <p:spPr>
          <a:xfrm>
            <a:off x="3780235" y="2167976"/>
            <a:ext cx="7444198" cy="4456390"/>
          </a:xfrm>
          <a:prstGeom prst="rect">
            <a:avLst/>
          </a:prstGeom>
        </p:spPr>
      </p:pic>
    </p:spTree>
    <p:extLst>
      <p:ext uri="{BB962C8B-B14F-4D97-AF65-F5344CB8AC3E}">
        <p14:creationId xmlns:p14="http://schemas.microsoft.com/office/powerpoint/2010/main" val="489161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6E7F-056B-AD84-62C3-61B06561B2CA}"/>
              </a:ext>
            </a:extLst>
          </p:cNvPr>
          <p:cNvSpPr>
            <a:spLocks noGrp="1"/>
          </p:cNvSpPr>
          <p:nvPr>
            <p:ph type="title"/>
          </p:nvPr>
        </p:nvSpPr>
        <p:spPr/>
        <p:txBody>
          <a:bodyPr>
            <a:normAutofit fontScale="90000"/>
          </a:bodyPr>
          <a:lstStyle/>
          <a:p>
            <a:r>
              <a:rPr lang="nl-BE" dirty="0"/>
              <a:t>INSPIRE data </a:t>
            </a:r>
            <a:r>
              <a:rPr lang="nl-BE" dirty="0" err="1"/>
              <a:t>specifications</a:t>
            </a:r>
            <a:endParaRPr lang="en-BE" dirty="0"/>
          </a:p>
        </p:txBody>
      </p:sp>
      <p:sp>
        <p:nvSpPr>
          <p:cNvPr id="3" name="Text Placeholder 2">
            <a:extLst>
              <a:ext uri="{FF2B5EF4-FFF2-40B4-BE49-F238E27FC236}">
                <a16:creationId xmlns:a16="http://schemas.microsoft.com/office/drawing/2014/main" id="{EA30E6AA-E53F-4AC1-8C20-0BED50279287}"/>
              </a:ext>
            </a:extLst>
          </p:cNvPr>
          <p:cNvSpPr>
            <a:spLocks noGrp="1"/>
          </p:cNvSpPr>
          <p:nvPr>
            <p:ph type="body" sz="quarter" idx="10"/>
          </p:nvPr>
        </p:nvSpPr>
        <p:spPr/>
        <p:txBody>
          <a:bodyPr/>
          <a:lstStyle/>
          <a:p>
            <a:r>
              <a:rPr lang="nl-BE" dirty="0"/>
              <a:t>… </a:t>
            </a:r>
            <a:r>
              <a:rPr lang="nl-BE" dirty="0" err="1"/>
              <a:t>detailed</a:t>
            </a:r>
            <a:r>
              <a:rPr lang="nl-BE" dirty="0"/>
              <a:t> model</a:t>
            </a:r>
            <a:endParaRPr lang="en-BE" dirty="0"/>
          </a:p>
        </p:txBody>
      </p:sp>
      <p:sp>
        <p:nvSpPr>
          <p:cNvPr id="4" name="Text Placeholder 3">
            <a:extLst>
              <a:ext uri="{FF2B5EF4-FFF2-40B4-BE49-F238E27FC236}">
                <a16:creationId xmlns:a16="http://schemas.microsoft.com/office/drawing/2014/main" id="{B380B926-A61E-F886-EF93-DB70E2E0CAAC}"/>
              </a:ext>
            </a:extLst>
          </p:cNvPr>
          <p:cNvSpPr>
            <a:spLocks noGrp="1"/>
          </p:cNvSpPr>
          <p:nvPr>
            <p:ph type="body" sz="quarter" idx="11"/>
          </p:nvPr>
        </p:nvSpPr>
        <p:spPr>
          <a:xfrm>
            <a:off x="840638" y="2342230"/>
            <a:ext cx="2564413" cy="3440428"/>
          </a:xfrm>
        </p:spPr>
        <p:txBody>
          <a:bodyPr>
            <a:normAutofit/>
          </a:bodyPr>
          <a:lstStyle/>
          <a:p>
            <a:endParaRPr lang="nl-BE" sz="1800" dirty="0"/>
          </a:p>
          <a:p>
            <a:endParaRPr lang="nl-BE" sz="1800" dirty="0"/>
          </a:p>
          <a:p>
            <a:endParaRPr lang="nl-BE" sz="1800" dirty="0"/>
          </a:p>
          <a:p>
            <a:endParaRPr lang="nl-BE" sz="1800" dirty="0"/>
          </a:p>
          <a:p>
            <a:endParaRPr lang="nl-BE" sz="1800" dirty="0"/>
          </a:p>
          <a:p>
            <a:endParaRPr lang="nl-BE" sz="1800" dirty="0"/>
          </a:p>
          <a:p>
            <a:r>
              <a:rPr lang="nl-BE" sz="1800" dirty="0" err="1"/>
              <a:t>Including</a:t>
            </a:r>
            <a:r>
              <a:rPr lang="nl-BE" sz="1800" dirty="0"/>
              <a:t> </a:t>
            </a:r>
            <a:r>
              <a:rPr lang="nl-BE" sz="1800" dirty="0" err="1"/>
              <a:t>geospatial</a:t>
            </a:r>
            <a:r>
              <a:rPr lang="nl-BE" sz="1800" dirty="0"/>
              <a:t> features, </a:t>
            </a:r>
            <a:r>
              <a:rPr lang="nl-BE" sz="1800" dirty="0" err="1"/>
              <a:t>attributes</a:t>
            </a:r>
            <a:endParaRPr lang="en-BE" sz="1800" dirty="0"/>
          </a:p>
        </p:txBody>
      </p:sp>
      <p:pic>
        <p:nvPicPr>
          <p:cNvPr id="6" name="Picture 5">
            <a:extLst>
              <a:ext uri="{FF2B5EF4-FFF2-40B4-BE49-F238E27FC236}">
                <a16:creationId xmlns:a16="http://schemas.microsoft.com/office/drawing/2014/main" id="{ADFFFFFD-EB80-6C44-70A1-A9B933048117}"/>
              </a:ext>
            </a:extLst>
          </p:cNvPr>
          <p:cNvPicPr>
            <a:picLocks noChangeAspect="1"/>
          </p:cNvPicPr>
          <p:nvPr/>
        </p:nvPicPr>
        <p:blipFill>
          <a:blip r:embed="rId2"/>
          <a:stretch>
            <a:fillRect/>
          </a:stretch>
        </p:blipFill>
        <p:spPr>
          <a:xfrm>
            <a:off x="7574824" y="-78377"/>
            <a:ext cx="3869871" cy="6858000"/>
          </a:xfrm>
          <a:prstGeom prst="rect">
            <a:avLst/>
          </a:prstGeom>
        </p:spPr>
      </p:pic>
      <p:pic>
        <p:nvPicPr>
          <p:cNvPr id="8" name="Picture 7">
            <a:extLst>
              <a:ext uri="{FF2B5EF4-FFF2-40B4-BE49-F238E27FC236}">
                <a16:creationId xmlns:a16="http://schemas.microsoft.com/office/drawing/2014/main" id="{855924B1-8077-FD71-74B7-D210334BA159}"/>
              </a:ext>
            </a:extLst>
          </p:cNvPr>
          <p:cNvPicPr>
            <a:picLocks noChangeAspect="1"/>
          </p:cNvPicPr>
          <p:nvPr/>
        </p:nvPicPr>
        <p:blipFill>
          <a:blip r:embed="rId3"/>
          <a:stretch>
            <a:fillRect/>
          </a:stretch>
        </p:blipFill>
        <p:spPr>
          <a:xfrm>
            <a:off x="3554713" y="3556519"/>
            <a:ext cx="4020111" cy="2534004"/>
          </a:xfrm>
          <a:prstGeom prst="rect">
            <a:avLst/>
          </a:prstGeom>
        </p:spPr>
      </p:pic>
      <p:pic>
        <p:nvPicPr>
          <p:cNvPr id="10" name="Picture 9">
            <a:extLst>
              <a:ext uri="{FF2B5EF4-FFF2-40B4-BE49-F238E27FC236}">
                <a16:creationId xmlns:a16="http://schemas.microsoft.com/office/drawing/2014/main" id="{4F5FD1B2-F771-C79B-86AC-0010513B1F2B}"/>
              </a:ext>
            </a:extLst>
          </p:cNvPr>
          <p:cNvPicPr>
            <a:picLocks noChangeAspect="1"/>
          </p:cNvPicPr>
          <p:nvPr/>
        </p:nvPicPr>
        <p:blipFill>
          <a:blip r:embed="rId4"/>
          <a:stretch>
            <a:fillRect/>
          </a:stretch>
        </p:blipFill>
        <p:spPr>
          <a:xfrm>
            <a:off x="551284" y="2034365"/>
            <a:ext cx="4242647" cy="2028079"/>
          </a:xfrm>
          <a:prstGeom prst="rect">
            <a:avLst/>
          </a:prstGeom>
        </p:spPr>
      </p:pic>
      <p:sp>
        <p:nvSpPr>
          <p:cNvPr id="27" name="TextBox 26">
            <a:extLst>
              <a:ext uri="{FF2B5EF4-FFF2-40B4-BE49-F238E27FC236}">
                <a16:creationId xmlns:a16="http://schemas.microsoft.com/office/drawing/2014/main" id="{7BBDA8AE-33D9-0581-428E-C7BCA81EE43E}"/>
              </a:ext>
            </a:extLst>
          </p:cNvPr>
          <p:cNvSpPr txBox="1"/>
          <p:nvPr/>
        </p:nvSpPr>
        <p:spPr>
          <a:xfrm>
            <a:off x="4839250" y="2341854"/>
            <a:ext cx="1451038" cy="923330"/>
          </a:xfrm>
          <a:prstGeom prst="rect">
            <a:avLst/>
          </a:prstGeom>
          <a:noFill/>
        </p:spPr>
        <p:txBody>
          <a:bodyPr wrap="none" rtlCol="0">
            <a:spAutoFit/>
          </a:bodyPr>
          <a:lstStyle/>
          <a:p>
            <a:r>
              <a:rPr lang="nl-BE" b="1" dirty="0" err="1"/>
              <a:t>Horizontal</a:t>
            </a:r>
            <a:r>
              <a:rPr lang="nl-BE" b="1" dirty="0"/>
              <a:t> </a:t>
            </a:r>
          </a:p>
          <a:p>
            <a:r>
              <a:rPr lang="nl-BE" b="1" dirty="0" err="1"/>
              <a:t>Geometry</a:t>
            </a:r>
            <a:endParaRPr lang="nl-BE" b="1" dirty="0"/>
          </a:p>
          <a:p>
            <a:r>
              <a:rPr lang="nl-BE" b="1" dirty="0"/>
              <a:t>Reference</a:t>
            </a:r>
            <a:endParaRPr lang="en-BE" b="1" dirty="0"/>
          </a:p>
        </p:txBody>
      </p:sp>
    </p:spTree>
    <p:extLst>
      <p:ext uri="{BB962C8B-B14F-4D97-AF65-F5344CB8AC3E}">
        <p14:creationId xmlns:p14="http://schemas.microsoft.com/office/powerpoint/2010/main" val="4179415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60C5-EF78-2D6C-D363-219C2FFCB9E9}"/>
              </a:ext>
            </a:extLst>
          </p:cNvPr>
          <p:cNvSpPr>
            <a:spLocks noGrp="1"/>
          </p:cNvSpPr>
          <p:nvPr>
            <p:ph type="title"/>
          </p:nvPr>
        </p:nvSpPr>
        <p:spPr/>
        <p:txBody>
          <a:bodyPr>
            <a:normAutofit fontScale="90000"/>
          </a:bodyPr>
          <a:lstStyle/>
          <a:p>
            <a:r>
              <a:rPr lang="nl-BE" dirty="0" err="1"/>
              <a:t>From</a:t>
            </a:r>
            <a:r>
              <a:rPr lang="nl-BE" dirty="0"/>
              <a:t> 2D </a:t>
            </a:r>
            <a:r>
              <a:rPr lang="nl-BE" dirty="0" err="1"/>
              <a:t>to</a:t>
            </a:r>
            <a:r>
              <a:rPr lang="nl-BE" dirty="0"/>
              <a:t> 3D …</a:t>
            </a:r>
            <a:endParaRPr lang="en-BE" dirty="0"/>
          </a:p>
        </p:txBody>
      </p:sp>
      <p:sp>
        <p:nvSpPr>
          <p:cNvPr id="3" name="Text Placeholder 2">
            <a:extLst>
              <a:ext uri="{FF2B5EF4-FFF2-40B4-BE49-F238E27FC236}">
                <a16:creationId xmlns:a16="http://schemas.microsoft.com/office/drawing/2014/main" id="{FAA7E767-5169-0DB6-78E4-F58740B0BAA0}"/>
              </a:ext>
            </a:extLst>
          </p:cNvPr>
          <p:cNvSpPr>
            <a:spLocks noGrp="1"/>
          </p:cNvSpPr>
          <p:nvPr>
            <p:ph type="body" sz="quarter" idx="10"/>
          </p:nvPr>
        </p:nvSpPr>
        <p:spPr/>
        <p:txBody>
          <a:bodyPr/>
          <a:lstStyle/>
          <a:p>
            <a:r>
              <a:rPr lang="nl-BE" dirty="0"/>
              <a:t>… Using </a:t>
            </a:r>
            <a:r>
              <a:rPr lang="nl-BE" dirty="0" err="1"/>
              <a:t>footprints</a:t>
            </a:r>
            <a:endParaRPr lang="en-BE" dirty="0"/>
          </a:p>
        </p:txBody>
      </p:sp>
      <p:sp>
        <p:nvSpPr>
          <p:cNvPr id="4" name="Text Placeholder 3">
            <a:extLst>
              <a:ext uri="{FF2B5EF4-FFF2-40B4-BE49-F238E27FC236}">
                <a16:creationId xmlns:a16="http://schemas.microsoft.com/office/drawing/2014/main" id="{C50CBD78-A0F7-007E-BB4A-F879691BAAD6}"/>
              </a:ext>
            </a:extLst>
          </p:cNvPr>
          <p:cNvSpPr>
            <a:spLocks noGrp="1"/>
          </p:cNvSpPr>
          <p:nvPr>
            <p:ph type="body" sz="quarter" idx="11"/>
          </p:nvPr>
        </p:nvSpPr>
        <p:spPr/>
        <p:txBody>
          <a:bodyPr/>
          <a:lstStyle/>
          <a:p>
            <a:endParaRPr lang="en-BE"/>
          </a:p>
        </p:txBody>
      </p:sp>
      <p:pic>
        <p:nvPicPr>
          <p:cNvPr id="6" name="Picture 5">
            <a:extLst>
              <a:ext uri="{FF2B5EF4-FFF2-40B4-BE49-F238E27FC236}">
                <a16:creationId xmlns:a16="http://schemas.microsoft.com/office/drawing/2014/main" id="{CB401DAB-94AE-BF0F-E0E8-373EDB75F4F4}"/>
              </a:ext>
            </a:extLst>
          </p:cNvPr>
          <p:cNvPicPr>
            <a:picLocks noChangeAspect="1"/>
          </p:cNvPicPr>
          <p:nvPr/>
        </p:nvPicPr>
        <p:blipFill>
          <a:blip r:embed="rId2"/>
          <a:stretch>
            <a:fillRect/>
          </a:stretch>
        </p:blipFill>
        <p:spPr>
          <a:xfrm>
            <a:off x="0" y="1511193"/>
            <a:ext cx="12192000" cy="5346807"/>
          </a:xfrm>
          <a:prstGeom prst="rect">
            <a:avLst/>
          </a:prstGeom>
        </p:spPr>
      </p:pic>
      <p:sp>
        <p:nvSpPr>
          <p:cNvPr id="13" name="TextBox 12">
            <a:extLst>
              <a:ext uri="{FF2B5EF4-FFF2-40B4-BE49-F238E27FC236}">
                <a16:creationId xmlns:a16="http://schemas.microsoft.com/office/drawing/2014/main" id="{E33B8E5F-A313-167D-1C28-AEE14EB0068B}"/>
              </a:ext>
            </a:extLst>
          </p:cNvPr>
          <p:cNvSpPr txBox="1"/>
          <p:nvPr/>
        </p:nvSpPr>
        <p:spPr>
          <a:xfrm>
            <a:off x="6863992" y="1166368"/>
            <a:ext cx="3749744" cy="369332"/>
          </a:xfrm>
          <a:prstGeom prst="rect">
            <a:avLst/>
          </a:prstGeom>
          <a:noFill/>
        </p:spPr>
        <p:txBody>
          <a:bodyPr wrap="none" rtlCol="0">
            <a:spAutoFit/>
          </a:bodyPr>
          <a:lstStyle/>
          <a:p>
            <a:r>
              <a:rPr lang="nl-BE" b="1" dirty="0"/>
              <a:t>Large-</a:t>
            </a:r>
            <a:r>
              <a:rPr lang="nl-BE" b="1" dirty="0" err="1"/>
              <a:t>scale</a:t>
            </a:r>
            <a:r>
              <a:rPr lang="nl-BE" b="1" dirty="0"/>
              <a:t> </a:t>
            </a:r>
            <a:r>
              <a:rPr lang="nl-BE" b="1" dirty="0" err="1"/>
              <a:t>Basmap</a:t>
            </a:r>
            <a:r>
              <a:rPr lang="nl-BE" b="1" dirty="0"/>
              <a:t> </a:t>
            </a:r>
            <a:r>
              <a:rPr lang="nl-BE" b="1" dirty="0" err="1"/>
              <a:t>Flanders</a:t>
            </a:r>
            <a:endParaRPr lang="nl-BE" b="1" dirty="0"/>
          </a:p>
        </p:txBody>
      </p:sp>
    </p:spTree>
    <p:extLst>
      <p:ext uri="{BB962C8B-B14F-4D97-AF65-F5344CB8AC3E}">
        <p14:creationId xmlns:p14="http://schemas.microsoft.com/office/powerpoint/2010/main" val="3332069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1138CC-1D0F-0BD6-5F90-4C7372BFBF9B}"/>
              </a:ext>
            </a:extLst>
          </p:cNvPr>
          <p:cNvPicPr>
            <a:picLocks noChangeAspect="1"/>
          </p:cNvPicPr>
          <p:nvPr/>
        </p:nvPicPr>
        <p:blipFill>
          <a:blip r:embed="rId2"/>
          <a:stretch>
            <a:fillRect/>
          </a:stretch>
        </p:blipFill>
        <p:spPr>
          <a:xfrm>
            <a:off x="5625738" y="590069"/>
            <a:ext cx="5796128" cy="3220071"/>
          </a:xfrm>
          <a:prstGeom prst="rect">
            <a:avLst/>
          </a:prstGeom>
        </p:spPr>
      </p:pic>
      <p:sp>
        <p:nvSpPr>
          <p:cNvPr id="2" name="Title 1">
            <a:extLst>
              <a:ext uri="{FF2B5EF4-FFF2-40B4-BE49-F238E27FC236}">
                <a16:creationId xmlns:a16="http://schemas.microsoft.com/office/drawing/2014/main" id="{00BF4092-F7BA-8541-0FA3-2F703AD17E35}"/>
              </a:ext>
            </a:extLst>
          </p:cNvPr>
          <p:cNvSpPr>
            <a:spLocks noGrp="1"/>
          </p:cNvSpPr>
          <p:nvPr>
            <p:ph type="title"/>
          </p:nvPr>
        </p:nvSpPr>
        <p:spPr/>
        <p:txBody>
          <a:bodyPr>
            <a:normAutofit fontScale="90000"/>
          </a:bodyPr>
          <a:lstStyle/>
          <a:p>
            <a:r>
              <a:rPr lang="nl-BE" dirty="0" err="1"/>
              <a:t>From</a:t>
            </a:r>
            <a:r>
              <a:rPr lang="nl-BE" dirty="0"/>
              <a:t> 2D </a:t>
            </a:r>
            <a:r>
              <a:rPr lang="nl-BE" dirty="0" err="1"/>
              <a:t>to</a:t>
            </a:r>
            <a:r>
              <a:rPr lang="nl-BE" dirty="0"/>
              <a:t> 3D …</a:t>
            </a:r>
            <a:endParaRPr lang="en-BE" dirty="0"/>
          </a:p>
        </p:txBody>
      </p:sp>
      <p:sp>
        <p:nvSpPr>
          <p:cNvPr id="3" name="Text Placeholder 2">
            <a:extLst>
              <a:ext uri="{FF2B5EF4-FFF2-40B4-BE49-F238E27FC236}">
                <a16:creationId xmlns:a16="http://schemas.microsoft.com/office/drawing/2014/main" id="{BAF9C61E-F67B-C2A9-A28C-E3FDECD12767}"/>
              </a:ext>
            </a:extLst>
          </p:cNvPr>
          <p:cNvSpPr>
            <a:spLocks noGrp="1"/>
          </p:cNvSpPr>
          <p:nvPr>
            <p:ph type="body" sz="quarter" idx="10"/>
          </p:nvPr>
        </p:nvSpPr>
        <p:spPr/>
        <p:txBody>
          <a:bodyPr/>
          <a:lstStyle/>
          <a:p>
            <a:r>
              <a:rPr lang="nl-BE" dirty="0"/>
              <a:t>… </a:t>
            </a:r>
            <a:r>
              <a:rPr lang="nl-BE" dirty="0" err="1"/>
              <a:t>also</a:t>
            </a:r>
            <a:r>
              <a:rPr lang="nl-BE" dirty="0"/>
              <a:t> in INSPIRE</a:t>
            </a:r>
            <a:endParaRPr lang="en-BE" dirty="0"/>
          </a:p>
        </p:txBody>
      </p:sp>
      <p:pic>
        <p:nvPicPr>
          <p:cNvPr id="6" name="Picture 5">
            <a:extLst>
              <a:ext uri="{FF2B5EF4-FFF2-40B4-BE49-F238E27FC236}">
                <a16:creationId xmlns:a16="http://schemas.microsoft.com/office/drawing/2014/main" id="{E826797D-8F0F-8C4A-3B5A-6E222CC926EC}"/>
              </a:ext>
            </a:extLst>
          </p:cNvPr>
          <p:cNvPicPr>
            <a:picLocks noChangeAspect="1"/>
          </p:cNvPicPr>
          <p:nvPr/>
        </p:nvPicPr>
        <p:blipFill>
          <a:blip r:embed="rId3"/>
          <a:stretch>
            <a:fillRect/>
          </a:stretch>
        </p:blipFill>
        <p:spPr>
          <a:xfrm>
            <a:off x="595501" y="2329440"/>
            <a:ext cx="5096586" cy="2457793"/>
          </a:xfrm>
          <a:prstGeom prst="rect">
            <a:avLst/>
          </a:prstGeom>
        </p:spPr>
      </p:pic>
      <p:sp>
        <p:nvSpPr>
          <p:cNvPr id="7" name="Rectangle: Rounded Corners 6">
            <a:extLst>
              <a:ext uri="{FF2B5EF4-FFF2-40B4-BE49-F238E27FC236}">
                <a16:creationId xmlns:a16="http://schemas.microsoft.com/office/drawing/2014/main" id="{2B089C13-85E6-6902-208E-738C98ABD45D}"/>
              </a:ext>
            </a:extLst>
          </p:cNvPr>
          <p:cNvSpPr/>
          <p:nvPr/>
        </p:nvSpPr>
        <p:spPr>
          <a:xfrm>
            <a:off x="1097280" y="5032569"/>
            <a:ext cx="3849189" cy="879566"/>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accent4">
                    <a:lumMod val="50000"/>
                  </a:schemeClr>
                </a:solidFill>
              </a:rPr>
              <a:t>Using </a:t>
            </a:r>
            <a:r>
              <a:rPr lang="nl-BE" dirty="0" err="1">
                <a:solidFill>
                  <a:schemeClr val="accent4">
                    <a:lumMod val="50000"/>
                  </a:schemeClr>
                </a:solidFill>
              </a:rPr>
              <a:t>CityGML</a:t>
            </a:r>
            <a:r>
              <a:rPr lang="nl-BE" dirty="0">
                <a:solidFill>
                  <a:schemeClr val="accent4">
                    <a:lumMod val="50000"/>
                  </a:schemeClr>
                </a:solidFill>
              </a:rPr>
              <a:t> standard</a:t>
            </a:r>
          </a:p>
          <a:p>
            <a:pPr algn="ctr"/>
            <a:r>
              <a:rPr lang="nl-BE" dirty="0">
                <a:solidFill>
                  <a:schemeClr val="accent4">
                    <a:lumMod val="50000"/>
                  </a:schemeClr>
                </a:solidFill>
              </a:rPr>
              <a:t>(Open </a:t>
            </a:r>
            <a:r>
              <a:rPr lang="nl-BE" dirty="0" err="1">
                <a:solidFill>
                  <a:schemeClr val="accent4">
                    <a:lumMod val="50000"/>
                  </a:schemeClr>
                </a:solidFill>
              </a:rPr>
              <a:t>Geospatial</a:t>
            </a:r>
            <a:r>
              <a:rPr lang="nl-BE" dirty="0">
                <a:solidFill>
                  <a:schemeClr val="accent4">
                    <a:lumMod val="50000"/>
                  </a:schemeClr>
                </a:solidFill>
              </a:rPr>
              <a:t> Consortium)</a:t>
            </a:r>
            <a:endParaRPr lang="en-BE" dirty="0">
              <a:solidFill>
                <a:schemeClr val="accent4">
                  <a:lumMod val="50000"/>
                </a:schemeClr>
              </a:solidFill>
            </a:endParaRPr>
          </a:p>
        </p:txBody>
      </p:sp>
      <p:pic>
        <p:nvPicPr>
          <p:cNvPr id="11" name="Picture 10">
            <a:extLst>
              <a:ext uri="{FF2B5EF4-FFF2-40B4-BE49-F238E27FC236}">
                <a16:creationId xmlns:a16="http://schemas.microsoft.com/office/drawing/2014/main" id="{5F4FE944-1DB2-556E-DE44-4522293F9D7C}"/>
              </a:ext>
            </a:extLst>
          </p:cNvPr>
          <p:cNvPicPr>
            <a:picLocks noChangeAspect="1"/>
          </p:cNvPicPr>
          <p:nvPr/>
        </p:nvPicPr>
        <p:blipFill>
          <a:blip r:embed="rId4"/>
          <a:stretch>
            <a:fillRect/>
          </a:stretch>
        </p:blipFill>
        <p:spPr>
          <a:xfrm>
            <a:off x="5967418" y="3940824"/>
            <a:ext cx="2199506" cy="2019342"/>
          </a:xfrm>
          <a:prstGeom prst="rect">
            <a:avLst/>
          </a:prstGeom>
        </p:spPr>
      </p:pic>
      <p:sp>
        <p:nvSpPr>
          <p:cNvPr id="12" name="TextBox 11">
            <a:extLst>
              <a:ext uri="{FF2B5EF4-FFF2-40B4-BE49-F238E27FC236}">
                <a16:creationId xmlns:a16="http://schemas.microsoft.com/office/drawing/2014/main" id="{0437B06B-EB3D-F982-D919-DD10E6D081E4}"/>
              </a:ext>
            </a:extLst>
          </p:cNvPr>
          <p:cNvSpPr txBox="1"/>
          <p:nvPr/>
        </p:nvSpPr>
        <p:spPr>
          <a:xfrm>
            <a:off x="8158546" y="4417901"/>
            <a:ext cx="2523448" cy="646331"/>
          </a:xfrm>
          <a:prstGeom prst="rect">
            <a:avLst/>
          </a:prstGeom>
          <a:noFill/>
        </p:spPr>
        <p:txBody>
          <a:bodyPr wrap="none" rtlCol="0">
            <a:spAutoFit/>
          </a:bodyPr>
          <a:lstStyle/>
          <a:p>
            <a:r>
              <a:rPr lang="nl-BE" b="1" dirty="0" err="1"/>
              <a:t>Terrain</a:t>
            </a:r>
            <a:r>
              <a:rPr lang="nl-BE" b="1" dirty="0"/>
              <a:t> </a:t>
            </a:r>
            <a:r>
              <a:rPr lang="nl-BE" b="1" dirty="0" err="1"/>
              <a:t>intersection</a:t>
            </a:r>
            <a:endParaRPr lang="nl-BE" b="1" dirty="0"/>
          </a:p>
          <a:p>
            <a:r>
              <a:rPr lang="nl-BE" b="1" dirty="0"/>
              <a:t>(black line)</a:t>
            </a:r>
          </a:p>
        </p:txBody>
      </p:sp>
    </p:spTree>
    <p:extLst>
      <p:ext uri="{BB962C8B-B14F-4D97-AF65-F5344CB8AC3E}">
        <p14:creationId xmlns:p14="http://schemas.microsoft.com/office/powerpoint/2010/main" val="2699122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B796-A8A6-0AE1-A29F-B43FB246DF8B}"/>
              </a:ext>
            </a:extLst>
          </p:cNvPr>
          <p:cNvSpPr>
            <a:spLocks noGrp="1"/>
          </p:cNvSpPr>
          <p:nvPr>
            <p:ph type="title"/>
          </p:nvPr>
        </p:nvSpPr>
        <p:spPr/>
        <p:txBody>
          <a:bodyPr>
            <a:normAutofit fontScale="90000"/>
          </a:bodyPr>
          <a:lstStyle/>
          <a:p>
            <a:endParaRPr lang="en-BE"/>
          </a:p>
        </p:txBody>
      </p:sp>
      <p:sp>
        <p:nvSpPr>
          <p:cNvPr id="3" name="Text Placeholder 2">
            <a:extLst>
              <a:ext uri="{FF2B5EF4-FFF2-40B4-BE49-F238E27FC236}">
                <a16:creationId xmlns:a16="http://schemas.microsoft.com/office/drawing/2014/main" id="{C20F3E01-477C-6A3A-54B1-3C9499867D3C}"/>
              </a:ext>
            </a:extLst>
          </p:cNvPr>
          <p:cNvSpPr>
            <a:spLocks noGrp="1"/>
          </p:cNvSpPr>
          <p:nvPr>
            <p:ph type="body" sz="quarter" idx="10"/>
          </p:nvPr>
        </p:nvSpPr>
        <p:spPr/>
        <p:txBody>
          <a:bodyPr/>
          <a:lstStyle/>
          <a:p>
            <a:endParaRPr lang="en-BE"/>
          </a:p>
        </p:txBody>
      </p:sp>
      <p:pic>
        <p:nvPicPr>
          <p:cNvPr id="6" name="Picture 5">
            <a:extLst>
              <a:ext uri="{FF2B5EF4-FFF2-40B4-BE49-F238E27FC236}">
                <a16:creationId xmlns:a16="http://schemas.microsoft.com/office/drawing/2014/main" id="{69ED157E-5EFC-3853-87E7-F53EC4DBA505}"/>
              </a:ext>
            </a:extLst>
          </p:cNvPr>
          <p:cNvPicPr>
            <a:picLocks noChangeAspect="1"/>
          </p:cNvPicPr>
          <p:nvPr/>
        </p:nvPicPr>
        <p:blipFill>
          <a:blip r:embed="rId2"/>
          <a:stretch>
            <a:fillRect/>
          </a:stretch>
        </p:blipFill>
        <p:spPr>
          <a:xfrm>
            <a:off x="54127" y="0"/>
            <a:ext cx="12083745" cy="6858000"/>
          </a:xfrm>
          <a:prstGeom prst="rect">
            <a:avLst/>
          </a:prstGeom>
        </p:spPr>
      </p:pic>
      <p:sp>
        <p:nvSpPr>
          <p:cNvPr id="13" name="TextBox 12">
            <a:extLst>
              <a:ext uri="{FF2B5EF4-FFF2-40B4-BE49-F238E27FC236}">
                <a16:creationId xmlns:a16="http://schemas.microsoft.com/office/drawing/2014/main" id="{79363090-23D6-AA48-F867-1C2099DB1FBC}"/>
              </a:ext>
            </a:extLst>
          </p:cNvPr>
          <p:cNvSpPr txBox="1"/>
          <p:nvPr/>
        </p:nvSpPr>
        <p:spPr>
          <a:xfrm>
            <a:off x="207290" y="3717575"/>
            <a:ext cx="2119491" cy="646331"/>
          </a:xfrm>
          <a:prstGeom prst="rect">
            <a:avLst/>
          </a:prstGeom>
          <a:noFill/>
        </p:spPr>
        <p:txBody>
          <a:bodyPr wrap="none" rtlCol="0">
            <a:spAutoFit/>
          </a:bodyPr>
          <a:lstStyle/>
          <a:p>
            <a:r>
              <a:rPr lang="nl-BE" b="1" dirty="0" err="1"/>
              <a:t>Keyhole</a:t>
            </a:r>
            <a:r>
              <a:rPr lang="nl-BE" b="1" dirty="0"/>
              <a:t> </a:t>
            </a:r>
            <a:r>
              <a:rPr lang="nl-BE" b="1" dirty="0" err="1"/>
              <a:t>Markup</a:t>
            </a:r>
            <a:endParaRPr lang="nl-BE" b="1" dirty="0"/>
          </a:p>
          <a:p>
            <a:r>
              <a:rPr lang="nl-BE" b="1" dirty="0"/>
              <a:t>Language …</a:t>
            </a:r>
          </a:p>
        </p:txBody>
      </p:sp>
    </p:spTree>
    <p:extLst>
      <p:ext uri="{BB962C8B-B14F-4D97-AF65-F5344CB8AC3E}">
        <p14:creationId xmlns:p14="http://schemas.microsoft.com/office/powerpoint/2010/main" val="3163183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BC89-C99E-F876-3249-BC96EA01288F}"/>
              </a:ext>
            </a:extLst>
          </p:cNvPr>
          <p:cNvSpPr>
            <a:spLocks noGrp="1"/>
          </p:cNvSpPr>
          <p:nvPr>
            <p:ph type="title"/>
          </p:nvPr>
        </p:nvSpPr>
        <p:spPr/>
        <p:txBody>
          <a:bodyPr>
            <a:normAutofit fontScale="90000"/>
          </a:bodyPr>
          <a:lstStyle/>
          <a:p>
            <a:r>
              <a:rPr lang="nl-BE" dirty="0" err="1"/>
              <a:t>From</a:t>
            </a:r>
            <a:r>
              <a:rPr lang="nl-BE" dirty="0"/>
              <a:t> 2D </a:t>
            </a:r>
            <a:r>
              <a:rPr lang="nl-BE" dirty="0" err="1"/>
              <a:t>to</a:t>
            </a:r>
            <a:r>
              <a:rPr lang="nl-BE" dirty="0"/>
              <a:t> 3D …</a:t>
            </a:r>
            <a:endParaRPr lang="en-BE" dirty="0"/>
          </a:p>
        </p:txBody>
      </p:sp>
      <p:sp>
        <p:nvSpPr>
          <p:cNvPr id="3" name="Text Placeholder 2">
            <a:extLst>
              <a:ext uri="{FF2B5EF4-FFF2-40B4-BE49-F238E27FC236}">
                <a16:creationId xmlns:a16="http://schemas.microsoft.com/office/drawing/2014/main" id="{A5430FE4-F9D7-B70D-7D1D-A1105F61EEB5}"/>
              </a:ext>
            </a:extLst>
          </p:cNvPr>
          <p:cNvSpPr>
            <a:spLocks noGrp="1"/>
          </p:cNvSpPr>
          <p:nvPr>
            <p:ph type="body" sz="quarter" idx="10"/>
          </p:nvPr>
        </p:nvSpPr>
        <p:spPr/>
        <p:txBody>
          <a:bodyPr/>
          <a:lstStyle/>
          <a:p>
            <a:r>
              <a:rPr lang="nl-BE" dirty="0"/>
              <a:t>… </a:t>
            </a:r>
            <a:r>
              <a:rPr lang="nl-BE" dirty="0" err="1"/>
              <a:t>Towards</a:t>
            </a:r>
            <a:r>
              <a:rPr lang="nl-BE" dirty="0"/>
              <a:t> Digital </a:t>
            </a:r>
            <a:r>
              <a:rPr lang="nl-BE" dirty="0" err="1"/>
              <a:t>Twins</a:t>
            </a:r>
            <a:endParaRPr lang="en-BE" dirty="0"/>
          </a:p>
        </p:txBody>
      </p:sp>
      <p:sp>
        <p:nvSpPr>
          <p:cNvPr id="4" name="Text Placeholder 3">
            <a:extLst>
              <a:ext uri="{FF2B5EF4-FFF2-40B4-BE49-F238E27FC236}">
                <a16:creationId xmlns:a16="http://schemas.microsoft.com/office/drawing/2014/main" id="{3089D4DE-EB49-4903-9F31-9869756BCA55}"/>
              </a:ext>
            </a:extLst>
          </p:cNvPr>
          <p:cNvSpPr>
            <a:spLocks noGrp="1"/>
          </p:cNvSpPr>
          <p:nvPr>
            <p:ph type="body" sz="quarter" idx="11"/>
          </p:nvPr>
        </p:nvSpPr>
        <p:spPr/>
        <p:txBody>
          <a:bodyPr/>
          <a:lstStyle/>
          <a:p>
            <a:endParaRPr lang="en-BE"/>
          </a:p>
        </p:txBody>
      </p:sp>
      <p:pic>
        <p:nvPicPr>
          <p:cNvPr id="5" name="Picture 2" descr="A screenshot of a video game&#10;&#10;Description automatically generated">
            <a:extLst>
              <a:ext uri="{FF2B5EF4-FFF2-40B4-BE49-F238E27FC236}">
                <a16:creationId xmlns:a16="http://schemas.microsoft.com/office/drawing/2014/main" id="{644C6D91-42B9-AA74-B944-DD76B7A940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Rounded Corners 5">
            <a:extLst>
              <a:ext uri="{FF2B5EF4-FFF2-40B4-BE49-F238E27FC236}">
                <a16:creationId xmlns:a16="http://schemas.microsoft.com/office/drawing/2014/main" id="{B795D31B-400C-F706-8039-F29213207910}"/>
              </a:ext>
            </a:extLst>
          </p:cNvPr>
          <p:cNvSpPr/>
          <p:nvPr/>
        </p:nvSpPr>
        <p:spPr>
          <a:xfrm>
            <a:off x="691831" y="845208"/>
            <a:ext cx="4466160" cy="2507688"/>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2000" b="1" dirty="0" err="1">
                <a:solidFill>
                  <a:schemeClr val="accent4">
                    <a:lumMod val="50000"/>
                  </a:schemeClr>
                </a:solidFill>
              </a:rPr>
              <a:t>Example</a:t>
            </a:r>
            <a:r>
              <a:rPr lang="nl-BE" sz="2000" b="1" dirty="0">
                <a:solidFill>
                  <a:schemeClr val="accent4">
                    <a:lumMod val="50000"/>
                  </a:schemeClr>
                </a:solidFill>
              </a:rPr>
              <a:t>: </a:t>
            </a:r>
            <a:r>
              <a:rPr lang="nl-BE" sz="2000" b="1" dirty="0" err="1">
                <a:solidFill>
                  <a:schemeClr val="accent4">
                    <a:lumMod val="50000"/>
                  </a:schemeClr>
                </a:solidFill>
              </a:rPr>
              <a:t>Belmap</a:t>
            </a:r>
            <a:r>
              <a:rPr lang="nl-BE" sz="2000" b="1" dirty="0">
                <a:solidFill>
                  <a:schemeClr val="accent4">
                    <a:lumMod val="50000"/>
                  </a:schemeClr>
                </a:solidFill>
              </a:rPr>
              <a:t>- </a:t>
            </a:r>
            <a:r>
              <a:rPr lang="nl-BE" sz="2000" b="1" dirty="0" err="1">
                <a:solidFill>
                  <a:schemeClr val="accent4">
                    <a:lumMod val="50000"/>
                  </a:schemeClr>
                </a:solidFill>
              </a:rPr>
              <a:t>and</a:t>
            </a:r>
            <a:r>
              <a:rPr lang="nl-BE" sz="2000" b="1" dirty="0">
                <a:solidFill>
                  <a:schemeClr val="accent4">
                    <a:lumMod val="50000"/>
                  </a:schemeClr>
                </a:solidFill>
              </a:rPr>
              <a:t> </a:t>
            </a:r>
            <a:r>
              <a:rPr lang="nl-BE" sz="2000" b="1" dirty="0" err="1">
                <a:solidFill>
                  <a:schemeClr val="accent4">
                    <a:lumMod val="50000"/>
                  </a:schemeClr>
                </a:solidFill>
              </a:rPr>
              <a:t>Tygron</a:t>
            </a:r>
            <a:r>
              <a:rPr lang="nl-BE" sz="2000" b="1" dirty="0">
                <a:solidFill>
                  <a:schemeClr val="accent4">
                    <a:lumMod val="50000"/>
                  </a:schemeClr>
                </a:solidFill>
              </a:rPr>
              <a:t> platform</a:t>
            </a:r>
          </a:p>
          <a:p>
            <a:pPr algn="ctr"/>
            <a:endParaRPr lang="nl-BE" sz="2000" dirty="0">
              <a:solidFill>
                <a:schemeClr val="accent4">
                  <a:lumMod val="50000"/>
                </a:schemeClr>
              </a:solidFill>
            </a:endParaRPr>
          </a:p>
          <a:p>
            <a:pPr algn="ctr"/>
            <a:r>
              <a:rPr lang="nl-BE" sz="2000" dirty="0" err="1">
                <a:solidFill>
                  <a:schemeClr val="accent4">
                    <a:lumMod val="50000"/>
                  </a:schemeClr>
                </a:solidFill>
              </a:rPr>
              <a:t>Simulating</a:t>
            </a:r>
            <a:r>
              <a:rPr lang="nl-BE" sz="2000" dirty="0">
                <a:solidFill>
                  <a:schemeClr val="accent4">
                    <a:lumMod val="50000"/>
                  </a:schemeClr>
                </a:solidFill>
              </a:rPr>
              <a:t> the impact on heat stress </a:t>
            </a:r>
            <a:r>
              <a:rPr lang="nl-BE" sz="2000" dirty="0" err="1">
                <a:solidFill>
                  <a:schemeClr val="accent4">
                    <a:lumMod val="50000"/>
                  </a:schemeClr>
                </a:solidFill>
              </a:rPr>
              <a:t>when</a:t>
            </a:r>
            <a:r>
              <a:rPr lang="nl-BE" sz="2000" dirty="0">
                <a:solidFill>
                  <a:schemeClr val="accent4">
                    <a:lumMod val="50000"/>
                  </a:schemeClr>
                </a:solidFill>
              </a:rPr>
              <a:t> </a:t>
            </a:r>
            <a:r>
              <a:rPr lang="nl-BE" sz="2000" dirty="0" err="1">
                <a:solidFill>
                  <a:schemeClr val="accent4">
                    <a:lumMod val="50000"/>
                  </a:schemeClr>
                </a:solidFill>
              </a:rPr>
              <a:t>implementing</a:t>
            </a:r>
            <a:r>
              <a:rPr lang="nl-BE" sz="2000" dirty="0">
                <a:solidFill>
                  <a:schemeClr val="accent4">
                    <a:lumMod val="50000"/>
                  </a:schemeClr>
                </a:solidFill>
              </a:rPr>
              <a:t> a new building (BIM) </a:t>
            </a:r>
          </a:p>
        </p:txBody>
      </p:sp>
    </p:spTree>
    <p:extLst>
      <p:ext uri="{BB962C8B-B14F-4D97-AF65-F5344CB8AC3E}">
        <p14:creationId xmlns:p14="http://schemas.microsoft.com/office/powerpoint/2010/main" val="2691261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9D08A8D7-8A8F-F4E5-3D85-F451C2A254D2}"/>
              </a:ext>
            </a:extLst>
          </p:cNvPr>
          <p:cNvSpPr>
            <a:spLocks noGrp="1"/>
          </p:cNvSpPr>
          <p:nvPr>
            <p:ph type="title"/>
          </p:nvPr>
        </p:nvSpPr>
        <p:spPr/>
        <p:txBody>
          <a:bodyPr/>
          <a:lstStyle/>
          <a:p>
            <a:pPr eaLnBrk="1" hangingPunct="1"/>
            <a:endParaRPr lang="nl-BE" altLang="nl-BE"/>
          </a:p>
        </p:txBody>
      </p:sp>
      <p:sp>
        <p:nvSpPr>
          <p:cNvPr id="64515" name="Content Placeholder 2">
            <a:extLst>
              <a:ext uri="{FF2B5EF4-FFF2-40B4-BE49-F238E27FC236}">
                <a16:creationId xmlns:a16="http://schemas.microsoft.com/office/drawing/2014/main" id="{6E116E4E-74B6-57D8-312E-57CFDD4F99F5}"/>
              </a:ext>
            </a:extLst>
          </p:cNvPr>
          <p:cNvSpPr>
            <a:spLocks noGrp="1"/>
          </p:cNvSpPr>
          <p:nvPr>
            <p:ph idx="1"/>
          </p:nvPr>
        </p:nvSpPr>
        <p:spPr/>
        <p:txBody>
          <a:bodyPr/>
          <a:lstStyle/>
          <a:p>
            <a:pPr eaLnBrk="1" hangingPunct="1"/>
            <a:endParaRPr lang="nl-BE" altLang="nl-BE"/>
          </a:p>
        </p:txBody>
      </p:sp>
      <p:sp>
        <p:nvSpPr>
          <p:cNvPr id="4" name="Footer Placeholder 3">
            <a:extLst>
              <a:ext uri="{FF2B5EF4-FFF2-40B4-BE49-F238E27FC236}">
                <a16:creationId xmlns:a16="http://schemas.microsoft.com/office/drawing/2014/main" id="{FB7784E1-2D77-4311-A2EC-7DD51E083376}"/>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prstClr val="black"/>
                </a:solidFill>
                <a:effectLst/>
                <a:uLnTx/>
                <a:uFillTx/>
                <a:latin typeface="Verdana"/>
                <a:ea typeface="+mn-ea"/>
                <a:cs typeface="Arial" panose="020B0604020202020204" pitchFamily="34" charset="0"/>
              </a:rPr>
              <a:t>GIM's Geo Digital Twin</a:t>
            </a:r>
            <a:endParaRPr kumimoji="0" lang="en-US" sz="800" b="0" i="0" u="none" strike="noStrike" kern="1200" cap="none" spc="0" normalizeH="0" baseline="0" noProof="0">
              <a:ln>
                <a:noFill/>
              </a:ln>
              <a:solidFill>
                <a:prstClr val="black"/>
              </a:solidFill>
              <a:effectLst/>
              <a:uLnTx/>
              <a:uFillTx/>
              <a:latin typeface="Verdana"/>
              <a:ea typeface="+mn-ea"/>
              <a:cs typeface="Arial" panose="020B0604020202020204" pitchFamily="34" charset="0"/>
            </a:endParaRPr>
          </a:p>
        </p:txBody>
      </p:sp>
      <p:pic>
        <p:nvPicPr>
          <p:cNvPr id="64517" name="Picture 6">
            <a:extLst>
              <a:ext uri="{FF2B5EF4-FFF2-40B4-BE49-F238E27FC236}">
                <a16:creationId xmlns:a16="http://schemas.microsoft.com/office/drawing/2014/main" id="{5CDC97A7-C380-1979-5FAC-4244A4EAD9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634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hoek 7">
            <a:extLst>
              <a:ext uri="{FF2B5EF4-FFF2-40B4-BE49-F238E27FC236}">
                <a16:creationId xmlns:a16="http://schemas.microsoft.com/office/drawing/2014/main" id="{8591B5A9-0486-40F4-B225-1C21F8870F43}"/>
              </a:ext>
            </a:extLst>
          </p:cNvPr>
          <p:cNvSpPr/>
          <p:nvPr/>
        </p:nvSpPr>
        <p:spPr>
          <a:xfrm>
            <a:off x="2052638" y="5462588"/>
            <a:ext cx="7575550" cy="830262"/>
          </a:xfrm>
          <a:prstGeom prst="rect">
            <a:avLst/>
          </a:prstGeom>
          <a:solidFill>
            <a:schemeClr val="bg1"/>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small" spc="0" normalizeH="0" baseline="0" noProof="0">
                <a:ln>
                  <a:noFill/>
                </a:ln>
                <a:solidFill>
                  <a:prstClr val="black">
                    <a:lumMod val="75000"/>
                    <a:lumOff val="25000"/>
                  </a:prstClr>
                </a:solidFill>
                <a:effectLst/>
                <a:uLnTx/>
                <a:uFillTx/>
                <a:latin typeface="Verdana"/>
                <a:ea typeface="+mn-ea"/>
                <a:cs typeface="Arial" panose="020B0604020202020204" pitchFamily="34" charset="0"/>
              </a:rPr>
              <a:t>The impact of compensatory measures can be explored - e.g. planting trees</a:t>
            </a:r>
            <a:endParaRPr kumimoji="0" lang="nl-BE" sz="2400" b="1" i="0" u="none" strike="noStrike" kern="1200" cap="small" spc="0" normalizeH="0" baseline="0" noProof="0">
              <a:ln>
                <a:noFill/>
              </a:ln>
              <a:solidFill>
                <a:prstClr val="black">
                  <a:lumMod val="75000"/>
                  <a:lumOff val="25000"/>
                </a:prstClr>
              </a:solidFill>
              <a:effectLst/>
              <a:uLnTx/>
              <a:uFillTx/>
              <a:latin typeface="Verdana"/>
              <a:ea typeface="+mn-ea"/>
              <a:cs typeface="Arial" panose="020B0604020202020204" pitchFamily="34" charset="0"/>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55AC-DA1C-992C-4401-E77E218C4DE1}"/>
              </a:ext>
            </a:extLst>
          </p:cNvPr>
          <p:cNvSpPr>
            <a:spLocks noGrp="1"/>
          </p:cNvSpPr>
          <p:nvPr>
            <p:ph type="title"/>
          </p:nvPr>
        </p:nvSpPr>
        <p:spPr/>
        <p:txBody>
          <a:bodyPr>
            <a:normAutofit fontScale="90000"/>
          </a:bodyPr>
          <a:lstStyle/>
          <a:p>
            <a:r>
              <a:rPr lang="nl-BE" dirty="0" err="1"/>
              <a:t>Implementing</a:t>
            </a:r>
            <a:r>
              <a:rPr lang="nl-BE" dirty="0"/>
              <a:t> new </a:t>
            </a:r>
            <a:r>
              <a:rPr lang="nl-BE" dirty="0" err="1"/>
              <a:t>technologies</a:t>
            </a:r>
            <a:r>
              <a:rPr lang="nl-BE" dirty="0"/>
              <a:t> …</a:t>
            </a:r>
            <a:endParaRPr lang="en-BE" dirty="0"/>
          </a:p>
        </p:txBody>
      </p:sp>
      <p:sp>
        <p:nvSpPr>
          <p:cNvPr id="3" name="Text Placeholder 2">
            <a:extLst>
              <a:ext uri="{FF2B5EF4-FFF2-40B4-BE49-F238E27FC236}">
                <a16:creationId xmlns:a16="http://schemas.microsoft.com/office/drawing/2014/main" id="{8725A1D7-C9A4-1734-684C-30F0A1389466}"/>
              </a:ext>
            </a:extLst>
          </p:cNvPr>
          <p:cNvSpPr>
            <a:spLocks noGrp="1"/>
          </p:cNvSpPr>
          <p:nvPr>
            <p:ph type="body" sz="quarter" idx="10"/>
          </p:nvPr>
        </p:nvSpPr>
        <p:spPr/>
        <p:txBody>
          <a:bodyPr/>
          <a:lstStyle/>
          <a:p>
            <a:r>
              <a:rPr lang="nl-BE" dirty="0"/>
              <a:t>… </a:t>
            </a:r>
            <a:r>
              <a:rPr lang="nl-BE" dirty="0" err="1"/>
              <a:t>Combining</a:t>
            </a:r>
            <a:r>
              <a:rPr lang="nl-BE" dirty="0"/>
              <a:t> CAD, GIS, Remote </a:t>
            </a:r>
            <a:r>
              <a:rPr lang="nl-BE" dirty="0" err="1"/>
              <a:t>Sensing</a:t>
            </a:r>
            <a:r>
              <a:rPr lang="nl-BE" dirty="0"/>
              <a:t> (RS)</a:t>
            </a:r>
            <a:endParaRPr lang="en-BE" dirty="0"/>
          </a:p>
        </p:txBody>
      </p:sp>
      <p:sp>
        <p:nvSpPr>
          <p:cNvPr id="5" name="Rectangle: Rounded Corners 4">
            <a:extLst>
              <a:ext uri="{FF2B5EF4-FFF2-40B4-BE49-F238E27FC236}">
                <a16:creationId xmlns:a16="http://schemas.microsoft.com/office/drawing/2014/main" id="{416204DF-8E65-976B-6B82-6BF8E6FB1EFB}"/>
              </a:ext>
            </a:extLst>
          </p:cNvPr>
          <p:cNvSpPr/>
          <p:nvPr/>
        </p:nvSpPr>
        <p:spPr>
          <a:xfrm>
            <a:off x="2272937" y="2673531"/>
            <a:ext cx="6244046" cy="2238103"/>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2400" dirty="0">
                <a:solidFill>
                  <a:schemeClr val="accent1">
                    <a:lumMod val="75000"/>
                  </a:schemeClr>
                </a:solidFill>
              </a:rPr>
              <a:t>The </a:t>
            </a:r>
            <a:r>
              <a:rPr lang="nl-BE" sz="2400" dirty="0" err="1">
                <a:solidFill>
                  <a:schemeClr val="accent1">
                    <a:lumMod val="75000"/>
                  </a:schemeClr>
                </a:solidFill>
              </a:rPr>
              <a:t>architectural</a:t>
            </a:r>
            <a:r>
              <a:rPr lang="nl-BE" sz="2400" dirty="0">
                <a:solidFill>
                  <a:schemeClr val="accent1">
                    <a:lumMod val="75000"/>
                  </a:schemeClr>
                </a:solidFill>
              </a:rPr>
              <a:t> </a:t>
            </a:r>
            <a:r>
              <a:rPr lang="nl-BE" sz="2400" dirty="0" err="1">
                <a:solidFill>
                  <a:schemeClr val="accent1">
                    <a:lumMod val="75000"/>
                  </a:schemeClr>
                </a:solidFill>
              </a:rPr>
              <a:t>world</a:t>
            </a:r>
            <a:r>
              <a:rPr lang="nl-BE" sz="2400" dirty="0">
                <a:solidFill>
                  <a:schemeClr val="accent1">
                    <a:lumMod val="75000"/>
                  </a:schemeClr>
                </a:solidFill>
              </a:rPr>
              <a:t> is </a:t>
            </a:r>
            <a:r>
              <a:rPr lang="nl-BE" sz="2400" dirty="0" err="1">
                <a:solidFill>
                  <a:schemeClr val="accent1">
                    <a:lumMod val="75000"/>
                  </a:schemeClr>
                </a:solidFill>
              </a:rPr>
              <a:t>used</a:t>
            </a:r>
            <a:r>
              <a:rPr lang="nl-BE" sz="2400" dirty="0">
                <a:solidFill>
                  <a:schemeClr val="accent1">
                    <a:lumMod val="75000"/>
                  </a:schemeClr>
                </a:solidFill>
              </a:rPr>
              <a:t> </a:t>
            </a:r>
            <a:r>
              <a:rPr lang="nl-BE" sz="2400" dirty="0" err="1">
                <a:solidFill>
                  <a:schemeClr val="accent1">
                    <a:lumMod val="75000"/>
                  </a:schemeClr>
                </a:solidFill>
              </a:rPr>
              <a:t>to</a:t>
            </a:r>
            <a:r>
              <a:rPr lang="nl-BE" sz="2400" dirty="0">
                <a:solidFill>
                  <a:schemeClr val="accent1">
                    <a:lumMod val="75000"/>
                  </a:schemeClr>
                </a:solidFill>
              </a:rPr>
              <a:t> CAD-tools, BIM as well.</a:t>
            </a:r>
          </a:p>
          <a:p>
            <a:pPr algn="ctr"/>
            <a:r>
              <a:rPr lang="nl-BE" sz="2400" dirty="0" err="1">
                <a:solidFill>
                  <a:schemeClr val="accent1">
                    <a:lumMod val="75000"/>
                  </a:schemeClr>
                </a:solidFill>
              </a:rPr>
              <a:t>This</a:t>
            </a:r>
            <a:r>
              <a:rPr lang="nl-BE" sz="2400" dirty="0">
                <a:solidFill>
                  <a:schemeClr val="accent1">
                    <a:lumMod val="75000"/>
                  </a:schemeClr>
                </a:solidFill>
              </a:rPr>
              <a:t> </a:t>
            </a:r>
            <a:r>
              <a:rPr lang="nl-BE" sz="2400" dirty="0" err="1">
                <a:solidFill>
                  <a:schemeClr val="accent1">
                    <a:lumMod val="75000"/>
                  </a:schemeClr>
                </a:solidFill>
              </a:rPr>
              <a:t>can</a:t>
            </a:r>
            <a:r>
              <a:rPr lang="nl-BE" sz="2400" dirty="0">
                <a:solidFill>
                  <a:schemeClr val="accent1">
                    <a:lumMod val="75000"/>
                  </a:schemeClr>
                </a:solidFill>
              </a:rPr>
              <a:t> </a:t>
            </a:r>
            <a:r>
              <a:rPr lang="nl-BE" sz="2400" dirty="0" err="1">
                <a:solidFill>
                  <a:schemeClr val="accent1">
                    <a:lumMod val="75000"/>
                  </a:schemeClr>
                </a:solidFill>
              </a:rPr>
              <a:t>be</a:t>
            </a:r>
            <a:r>
              <a:rPr lang="nl-BE" sz="2400" dirty="0">
                <a:solidFill>
                  <a:schemeClr val="accent1">
                    <a:lumMod val="75000"/>
                  </a:schemeClr>
                </a:solidFill>
              </a:rPr>
              <a:t> </a:t>
            </a:r>
            <a:r>
              <a:rPr lang="nl-BE" sz="2400" dirty="0" err="1">
                <a:solidFill>
                  <a:schemeClr val="accent1">
                    <a:lumMod val="75000"/>
                  </a:schemeClr>
                </a:solidFill>
              </a:rPr>
              <a:t>combined</a:t>
            </a:r>
            <a:r>
              <a:rPr lang="nl-BE" sz="2400" dirty="0">
                <a:solidFill>
                  <a:schemeClr val="accent1">
                    <a:lumMod val="75000"/>
                  </a:schemeClr>
                </a:solidFill>
              </a:rPr>
              <a:t> </a:t>
            </a:r>
            <a:r>
              <a:rPr lang="nl-BE" sz="2400" dirty="0" err="1">
                <a:solidFill>
                  <a:schemeClr val="accent1">
                    <a:lumMod val="75000"/>
                  </a:schemeClr>
                </a:solidFill>
              </a:rPr>
              <a:t>with</a:t>
            </a:r>
            <a:r>
              <a:rPr lang="nl-BE" sz="2400" dirty="0">
                <a:solidFill>
                  <a:schemeClr val="accent1">
                    <a:lumMod val="75000"/>
                  </a:schemeClr>
                </a:solidFill>
              </a:rPr>
              <a:t> </a:t>
            </a:r>
            <a:r>
              <a:rPr lang="nl-BE" sz="2400" dirty="0" err="1">
                <a:solidFill>
                  <a:schemeClr val="accent1">
                    <a:lumMod val="75000"/>
                  </a:schemeClr>
                </a:solidFill>
              </a:rPr>
              <a:t>geospatial</a:t>
            </a:r>
            <a:r>
              <a:rPr lang="nl-BE" sz="2400" dirty="0">
                <a:solidFill>
                  <a:schemeClr val="accent1">
                    <a:lumMod val="75000"/>
                  </a:schemeClr>
                </a:solidFill>
              </a:rPr>
              <a:t> </a:t>
            </a:r>
            <a:r>
              <a:rPr lang="nl-BE" sz="2400" dirty="0" err="1">
                <a:solidFill>
                  <a:schemeClr val="accent1">
                    <a:lumMod val="75000"/>
                  </a:schemeClr>
                </a:solidFill>
              </a:rPr>
              <a:t>and</a:t>
            </a:r>
            <a:r>
              <a:rPr lang="nl-BE" sz="2400" dirty="0">
                <a:solidFill>
                  <a:schemeClr val="accent1">
                    <a:lumMod val="75000"/>
                  </a:schemeClr>
                </a:solidFill>
              </a:rPr>
              <a:t> RS </a:t>
            </a:r>
            <a:r>
              <a:rPr lang="nl-BE" sz="2400" dirty="0" err="1">
                <a:solidFill>
                  <a:schemeClr val="accent1">
                    <a:lumMod val="75000"/>
                  </a:schemeClr>
                </a:solidFill>
              </a:rPr>
              <a:t>technologies</a:t>
            </a:r>
            <a:r>
              <a:rPr lang="nl-BE" sz="2400" dirty="0">
                <a:solidFill>
                  <a:schemeClr val="accent1">
                    <a:lumMod val="75000"/>
                  </a:schemeClr>
                </a:solidFill>
              </a:rPr>
              <a:t> … </a:t>
            </a:r>
            <a:endParaRPr lang="en-BE" sz="2400" dirty="0">
              <a:solidFill>
                <a:schemeClr val="accent1">
                  <a:lumMod val="75000"/>
                </a:schemeClr>
              </a:solidFill>
            </a:endParaRPr>
          </a:p>
        </p:txBody>
      </p:sp>
    </p:spTree>
    <p:extLst>
      <p:ext uri="{BB962C8B-B14F-4D97-AF65-F5344CB8AC3E}">
        <p14:creationId xmlns:p14="http://schemas.microsoft.com/office/powerpoint/2010/main" val="69369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5151-23F2-F3FA-1B46-2C78931D985C}"/>
              </a:ext>
            </a:extLst>
          </p:cNvPr>
          <p:cNvSpPr>
            <a:spLocks noGrp="1"/>
          </p:cNvSpPr>
          <p:nvPr>
            <p:ph type="title"/>
          </p:nvPr>
        </p:nvSpPr>
        <p:spPr/>
        <p:txBody>
          <a:bodyPr>
            <a:normAutofit fontScale="90000"/>
          </a:bodyPr>
          <a:lstStyle/>
          <a:p>
            <a:r>
              <a:rPr lang="nl-BE" dirty="0"/>
              <a:t>Learning </a:t>
            </a:r>
            <a:r>
              <a:rPr lang="nl-BE" dirty="0" err="1"/>
              <a:t>Objectives</a:t>
            </a:r>
            <a:endParaRPr lang="en-BE" dirty="0"/>
          </a:p>
        </p:txBody>
      </p:sp>
      <p:sp>
        <p:nvSpPr>
          <p:cNvPr id="3" name="Text Placeholder 2">
            <a:extLst>
              <a:ext uri="{FF2B5EF4-FFF2-40B4-BE49-F238E27FC236}">
                <a16:creationId xmlns:a16="http://schemas.microsoft.com/office/drawing/2014/main" id="{9F729FFF-5C5F-2B05-B4D8-DF61D15DBEEC}"/>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86F6F5C2-0CA4-280D-6A69-C6795152E609}"/>
              </a:ext>
            </a:extLst>
          </p:cNvPr>
          <p:cNvSpPr>
            <a:spLocks noGrp="1"/>
          </p:cNvSpPr>
          <p:nvPr>
            <p:ph type="body" sz="quarter" idx="11"/>
          </p:nvPr>
        </p:nvSpPr>
        <p:spPr/>
        <p:txBody>
          <a:bodyPr>
            <a:normAutofit fontScale="92500" lnSpcReduction="10000"/>
          </a:bodyPr>
          <a:lstStyle/>
          <a:p>
            <a:pPr marL="514350" indent="-514350">
              <a:buFont typeface="+mj-lt"/>
              <a:buAutoNum type="arabicPeriod"/>
            </a:pPr>
            <a:r>
              <a:rPr lang="nl-BE" sz="2800" dirty="0" err="1"/>
              <a:t>To</a:t>
            </a:r>
            <a:r>
              <a:rPr lang="nl-BE" sz="2800" dirty="0"/>
              <a:t> </a:t>
            </a:r>
            <a:r>
              <a:rPr lang="nl-BE" sz="2800" dirty="0" err="1"/>
              <a:t>identify</a:t>
            </a:r>
            <a:r>
              <a:rPr lang="nl-BE" sz="2800" dirty="0"/>
              <a:t> different types of buildings </a:t>
            </a:r>
            <a:r>
              <a:rPr lang="nl-BE" sz="2800" dirty="0" err="1"/>
              <a:t>and</a:t>
            </a:r>
            <a:r>
              <a:rPr lang="nl-BE" sz="2800" dirty="0"/>
              <a:t> </a:t>
            </a:r>
            <a:r>
              <a:rPr lang="nl-BE" sz="2800" dirty="0" err="1"/>
              <a:t>explain</a:t>
            </a:r>
            <a:r>
              <a:rPr lang="nl-BE" sz="2800" dirty="0"/>
              <a:t> </a:t>
            </a:r>
            <a:r>
              <a:rPr lang="nl-BE" sz="2800" dirty="0" err="1"/>
              <a:t>their</a:t>
            </a:r>
            <a:r>
              <a:rPr lang="nl-BE" sz="2800" dirty="0"/>
              <a:t> </a:t>
            </a:r>
            <a:r>
              <a:rPr lang="nl-BE" sz="2800" dirty="0" err="1"/>
              <a:t>variability</a:t>
            </a:r>
            <a:endParaRPr lang="nl-BE" sz="2800" dirty="0"/>
          </a:p>
          <a:p>
            <a:pPr marL="514350" indent="-514350">
              <a:buFont typeface="+mj-lt"/>
              <a:buAutoNum type="arabicPeriod"/>
            </a:pPr>
            <a:r>
              <a:rPr lang="nl-BE" sz="2800" dirty="0" err="1"/>
              <a:t>To</a:t>
            </a:r>
            <a:r>
              <a:rPr lang="nl-BE" sz="2800" dirty="0"/>
              <a:t> </a:t>
            </a:r>
            <a:r>
              <a:rPr lang="nl-BE" sz="2800" dirty="0" err="1"/>
              <a:t>understand</a:t>
            </a:r>
            <a:r>
              <a:rPr lang="nl-BE" sz="2800" dirty="0"/>
              <a:t> </a:t>
            </a:r>
            <a:r>
              <a:rPr lang="nl-BE" sz="2800" dirty="0" err="1"/>
              <a:t>and</a:t>
            </a:r>
            <a:r>
              <a:rPr lang="nl-BE" sz="2800" dirty="0"/>
              <a:t> </a:t>
            </a:r>
            <a:r>
              <a:rPr lang="nl-BE" sz="2800" dirty="0" err="1"/>
              <a:t>discuss</a:t>
            </a:r>
            <a:r>
              <a:rPr lang="nl-BE" sz="2800" dirty="0"/>
              <a:t> </a:t>
            </a:r>
            <a:r>
              <a:rPr lang="nl-BE" sz="2800" dirty="0" err="1"/>
              <a:t>how</a:t>
            </a:r>
            <a:r>
              <a:rPr lang="nl-BE" sz="2800" dirty="0"/>
              <a:t> buildings </a:t>
            </a:r>
            <a:r>
              <a:rPr lang="nl-BE" sz="2800" dirty="0" err="1"/>
              <a:t>can</a:t>
            </a:r>
            <a:r>
              <a:rPr lang="nl-BE" sz="2800" dirty="0"/>
              <a:t> </a:t>
            </a:r>
            <a:r>
              <a:rPr lang="nl-BE" sz="2800" dirty="0" err="1"/>
              <a:t>be</a:t>
            </a:r>
            <a:r>
              <a:rPr lang="nl-BE" sz="2800" dirty="0"/>
              <a:t> </a:t>
            </a:r>
            <a:r>
              <a:rPr lang="nl-BE" sz="2800" dirty="0" err="1"/>
              <a:t>represented</a:t>
            </a:r>
            <a:r>
              <a:rPr lang="nl-BE" sz="2800" dirty="0"/>
              <a:t> in a </a:t>
            </a:r>
            <a:r>
              <a:rPr lang="nl-BE" sz="2800" dirty="0" err="1"/>
              <a:t>geospatial</a:t>
            </a:r>
            <a:r>
              <a:rPr lang="nl-BE" sz="2800" dirty="0"/>
              <a:t> context</a:t>
            </a:r>
          </a:p>
          <a:p>
            <a:pPr marL="514350" indent="-514350">
              <a:buFont typeface="+mj-lt"/>
              <a:buAutoNum type="arabicPeriod"/>
            </a:pPr>
            <a:r>
              <a:rPr lang="nl-BE" sz="2800" dirty="0" err="1"/>
              <a:t>To</a:t>
            </a:r>
            <a:r>
              <a:rPr lang="nl-BE" sz="2800" dirty="0"/>
              <a:t> </a:t>
            </a:r>
            <a:r>
              <a:rPr lang="nl-BE" sz="2800" dirty="0" err="1"/>
              <a:t>recognize</a:t>
            </a:r>
            <a:r>
              <a:rPr lang="nl-BE" sz="2800" dirty="0"/>
              <a:t> </a:t>
            </a:r>
            <a:r>
              <a:rPr lang="nl-BE" sz="2800" dirty="0" err="1"/>
              <a:t>and</a:t>
            </a:r>
            <a:r>
              <a:rPr lang="nl-BE" sz="2800" dirty="0"/>
              <a:t> </a:t>
            </a:r>
            <a:r>
              <a:rPr lang="nl-BE" sz="2800" dirty="0" err="1"/>
              <a:t>explain</a:t>
            </a:r>
            <a:r>
              <a:rPr lang="nl-BE" sz="2800" dirty="0"/>
              <a:t> the most important EU </a:t>
            </a:r>
            <a:r>
              <a:rPr lang="nl-BE" sz="2800" dirty="0" err="1"/>
              <a:t>initiatives</a:t>
            </a:r>
            <a:r>
              <a:rPr lang="nl-BE" sz="2800" dirty="0"/>
              <a:t> </a:t>
            </a:r>
            <a:r>
              <a:rPr lang="nl-BE" sz="2800" dirty="0" err="1"/>
              <a:t>related</a:t>
            </a:r>
            <a:r>
              <a:rPr lang="nl-BE" sz="2800" dirty="0"/>
              <a:t> </a:t>
            </a:r>
            <a:r>
              <a:rPr lang="nl-BE" sz="2800" dirty="0" err="1"/>
              <a:t>to</a:t>
            </a:r>
            <a:r>
              <a:rPr lang="nl-BE" sz="2800" dirty="0"/>
              <a:t> buildings</a:t>
            </a:r>
          </a:p>
          <a:p>
            <a:pPr marL="514350" indent="-514350">
              <a:buFont typeface="+mj-lt"/>
              <a:buAutoNum type="arabicPeriod"/>
            </a:pPr>
            <a:r>
              <a:rPr lang="nl-BE" sz="2800" dirty="0" err="1"/>
              <a:t>To</a:t>
            </a:r>
            <a:r>
              <a:rPr lang="nl-BE" sz="2800" dirty="0"/>
              <a:t> </a:t>
            </a:r>
            <a:r>
              <a:rPr lang="nl-BE" sz="2800" dirty="0" err="1"/>
              <a:t>understand</a:t>
            </a:r>
            <a:r>
              <a:rPr lang="nl-BE" sz="2800" dirty="0"/>
              <a:t> </a:t>
            </a:r>
            <a:r>
              <a:rPr lang="nl-BE" sz="2800" dirty="0" err="1"/>
              <a:t>and</a:t>
            </a:r>
            <a:r>
              <a:rPr lang="nl-BE" sz="2800" dirty="0"/>
              <a:t> </a:t>
            </a:r>
            <a:r>
              <a:rPr lang="nl-BE" sz="2800" dirty="0" err="1"/>
              <a:t>discuss</a:t>
            </a:r>
            <a:r>
              <a:rPr lang="nl-BE" sz="2800" dirty="0"/>
              <a:t> the </a:t>
            </a:r>
            <a:r>
              <a:rPr lang="nl-BE" sz="2800" dirty="0" err="1"/>
              <a:t>potential</a:t>
            </a:r>
            <a:r>
              <a:rPr lang="nl-BE" sz="2800" dirty="0"/>
              <a:t> </a:t>
            </a:r>
            <a:r>
              <a:rPr lang="nl-BE" sz="2800" dirty="0" err="1"/>
              <a:t>role</a:t>
            </a:r>
            <a:r>
              <a:rPr lang="nl-BE" sz="2800" dirty="0"/>
              <a:t> of buildings in the context of </a:t>
            </a:r>
            <a:r>
              <a:rPr lang="nl-BE" sz="2800" dirty="0" err="1"/>
              <a:t>climate</a:t>
            </a:r>
            <a:r>
              <a:rPr lang="nl-BE" sz="2800" dirty="0"/>
              <a:t> change </a:t>
            </a:r>
            <a:r>
              <a:rPr lang="nl-BE" sz="2800" dirty="0" err="1"/>
              <a:t>challenges</a:t>
            </a:r>
            <a:endParaRPr lang="en-BE" sz="2800" dirty="0"/>
          </a:p>
        </p:txBody>
      </p:sp>
    </p:spTree>
    <p:extLst>
      <p:ext uri="{BB962C8B-B14F-4D97-AF65-F5344CB8AC3E}">
        <p14:creationId xmlns:p14="http://schemas.microsoft.com/office/powerpoint/2010/main" val="1477786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t>Buildings and the urban </a:t>
            </a:r>
            <a:r>
              <a:rPr lang="it-IT" sz="2800" dirty="0" err="1"/>
              <a:t>fabric</a:t>
            </a:r>
            <a:endParaRPr lang="it-IT" sz="2800" dirty="0"/>
          </a:p>
          <a:p>
            <a:pPr marL="285750" indent="-285750">
              <a:buFont typeface="Arial" panose="020B0604020202020204" pitchFamily="34" charset="0"/>
              <a:buChar char="•"/>
            </a:pPr>
            <a:r>
              <a:rPr lang="it-IT" sz="2800" dirty="0" err="1"/>
              <a:t>Modelling</a:t>
            </a:r>
            <a:r>
              <a:rPr lang="it-IT" sz="2800" dirty="0"/>
              <a:t> buildings </a:t>
            </a:r>
            <a:r>
              <a:rPr lang="it-IT" sz="2800" dirty="0" err="1"/>
              <a:t>as</a:t>
            </a:r>
            <a:r>
              <a:rPr lang="it-IT" sz="2800" dirty="0"/>
              <a:t> </a:t>
            </a:r>
            <a:r>
              <a:rPr lang="it-IT" sz="2800" dirty="0" err="1"/>
              <a:t>geospatial</a:t>
            </a:r>
            <a:r>
              <a:rPr lang="it-IT" sz="2800" dirty="0"/>
              <a:t> </a:t>
            </a:r>
            <a:r>
              <a:rPr lang="it-IT" sz="2800" dirty="0" err="1"/>
              <a:t>objects</a:t>
            </a:r>
            <a:endParaRPr lang="it-IT" sz="2800" dirty="0"/>
          </a:p>
          <a:p>
            <a:pPr marL="285750" indent="-285750">
              <a:buFont typeface="Arial" panose="020B0604020202020204" pitchFamily="34" charset="0"/>
              <a:buChar char="•"/>
            </a:pPr>
            <a:r>
              <a:rPr lang="it-IT" sz="2800" dirty="0">
                <a:solidFill>
                  <a:schemeClr val="accent1">
                    <a:lumMod val="75000"/>
                  </a:schemeClr>
                </a:solidFill>
              </a:rPr>
              <a:t>Buildings in </a:t>
            </a:r>
            <a:r>
              <a:rPr lang="it-IT" sz="2800" dirty="0" err="1">
                <a:solidFill>
                  <a:schemeClr val="accent1">
                    <a:lumMod val="75000"/>
                  </a:schemeClr>
                </a:solidFill>
              </a:rPr>
              <a:t>important</a:t>
            </a:r>
            <a:r>
              <a:rPr lang="it-IT" sz="2800" dirty="0">
                <a:solidFill>
                  <a:schemeClr val="accent1">
                    <a:lumMod val="75000"/>
                  </a:schemeClr>
                </a:solidFill>
              </a:rPr>
              <a:t> </a:t>
            </a:r>
            <a:r>
              <a:rPr lang="it-IT" sz="2800" dirty="0" err="1">
                <a:solidFill>
                  <a:schemeClr val="accent1">
                    <a:lumMod val="75000"/>
                  </a:schemeClr>
                </a:solidFill>
              </a:rPr>
              <a:t>European</a:t>
            </a:r>
            <a:r>
              <a:rPr lang="it-IT" sz="2800" dirty="0">
                <a:solidFill>
                  <a:schemeClr val="accent1">
                    <a:lumMod val="75000"/>
                  </a:schemeClr>
                </a:solidFill>
              </a:rPr>
              <a:t> </a:t>
            </a:r>
            <a:r>
              <a:rPr lang="it-IT" sz="2800" dirty="0" err="1">
                <a:solidFill>
                  <a:schemeClr val="accent1">
                    <a:lumMod val="75000"/>
                  </a:schemeClr>
                </a:solidFill>
              </a:rPr>
              <a:t>initiatives</a:t>
            </a:r>
            <a:endParaRPr lang="it-IT" sz="2800" dirty="0">
              <a:solidFill>
                <a:schemeClr val="accent1">
                  <a:lumMod val="75000"/>
                </a:schemeClr>
              </a:solidFill>
            </a:endParaRPr>
          </a:p>
          <a:p>
            <a:pPr marL="285750" indent="-285750">
              <a:buFont typeface="Arial" panose="020B0604020202020204" pitchFamily="34" charset="0"/>
              <a:buChar char="•"/>
            </a:pPr>
            <a:r>
              <a:rPr lang="it-IT" sz="2800" dirty="0"/>
              <a:t>The </a:t>
            </a:r>
            <a:r>
              <a:rPr lang="it-IT" sz="2800" dirty="0" err="1"/>
              <a:t>role</a:t>
            </a:r>
            <a:r>
              <a:rPr lang="it-IT" sz="2800" dirty="0"/>
              <a:t> of buildings in CCA &amp; CCM</a:t>
            </a:r>
          </a:p>
          <a:p>
            <a:pPr marL="285750" indent="-285750">
              <a:buFont typeface="Arial" panose="020B0604020202020204" pitchFamily="34" charset="0"/>
              <a:buChar char="•"/>
            </a:pPr>
            <a:r>
              <a:rPr lang="it-IT" sz="2800" dirty="0" err="1"/>
              <a:t>Conclusions</a:t>
            </a:r>
            <a:endParaRPr lang="it-IT" sz="2800" dirty="0"/>
          </a:p>
        </p:txBody>
      </p:sp>
    </p:spTree>
    <p:extLst>
      <p:ext uri="{BB962C8B-B14F-4D97-AF65-F5344CB8AC3E}">
        <p14:creationId xmlns:p14="http://schemas.microsoft.com/office/powerpoint/2010/main" val="264580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AE48-4DA4-E66E-D5CC-3FC15A235FDC}"/>
              </a:ext>
            </a:extLst>
          </p:cNvPr>
          <p:cNvSpPr>
            <a:spLocks noGrp="1"/>
          </p:cNvSpPr>
          <p:nvPr>
            <p:ph type="title"/>
          </p:nvPr>
        </p:nvSpPr>
        <p:spPr/>
        <p:txBody>
          <a:bodyPr>
            <a:normAutofit fontScale="90000"/>
          </a:bodyPr>
          <a:lstStyle/>
          <a:p>
            <a:r>
              <a:rPr lang="nl-BE" dirty="0"/>
              <a:t>Buildings in European </a:t>
            </a:r>
            <a:r>
              <a:rPr lang="nl-BE" dirty="0" err="1"/>
              <a:t>initiatives</a:t>
            </a:r>
            <a:endParaRPr lang="en-BE" dirty="0"/>
          </a:p>
        </p:txBody>
      </p:sp>
      <p:sp>
        <p:nvSpPr>
          <p:cNvPr id="3" name="Text Placeholder 2">
            <a:extLst>
              <a:ext uri="{FF2B5EF4-FFF2-40B4-BE49-F238E27FC236}">
                <a16:creationId xmlns:a16="http://schemas.microsoft.com/office/drawing/2014/main" id="{EE8130AA-23F0-2FA7-5A6C-EA7ECFBF5A70}"/>
              </a:ext>
            </a:extLst>
          </p:cNvPr>
          <p:cNvSpPr>
            <a:spLocks noGrp="1"/>
          </p:cNvSpPr>
          <p:nvPr>
            <p:ph type="body" sz="quarter" idx="10"/>
          </p:nvPr>
        </p:nvSpPr>
        <p:spPr/>
        <p:txBody>
          <a:bodyPr/>
          <a:lstStyle/>
          <a:p>
            <a:r>
              <a:rPr lang="nl-BE" dirty="0"/>
              <a:t>… of course </a:t>
            </a:r>
            <a:r>
              <a:rPr lang="nl-BE" dirty="0" err="1"/>
              <a:t>there</a:t>
            </a:r>
            <a:r>
              <a:rPr lang="nl-BE" dirty="0"/>
              <a:t> are more</a:t>
            </a:r>
            <a:endParaRPr lang="en-BE" dirty="0"/>
          </a:p>
        </p:txBody>
      </p:sp>
      <p:sp>
        <p:nvSpPr>
          <p:cNvPr id="4" name="Text Placeholder 3">
            <a:extLst>
              <a:ext uri="{FF2B5EF4-FFF2-40B4-BE49-F238E27FC236}">
                <a16:creationId xmlns:a16="http://schemas.microsoft.com/office/drawing/2014/main" id="{3CDEF367-5A20-0BCF-E53F-4270C55B1EF7}"/>
              </a:ext>
            </a:extLst>
          </p:cNvPr>
          <p:cNvSpPr>
            <a:spLocks noGrp="1"/>
          </p:cNvSpPr>
          <p:nvPr>
            <p:ph type="body" sz="quarter" idx="11"/>
          </p:nvPr>
        </p:nvSpPr>
        <p:spPr>
          <a:xfrm>
            <a:off x="840638" y="2342230"/>
            <a:ext cx="10506631" cy="3440428"/>
          </a:xfrm>
        </p:spPr>
        <p:txBody>
          <a:bodyPr>
            <a:normAutofit/>
          </a:bodyPr>
          <a:lstStyle/>
          <a:p>
            <a:pPr marL="342900" indent="-342900">
              <a:buFont typeface="+mj-lt"/>
              <a:buAutoNum type="arabicPeriod"/>
            </a:pPr>
            <a:r>
              <a:rPr lang="nl-BE" sz="2400" dirty="0"/>
              <a:t>The </a:t>
            </a:r>
            <a:r>
              <a:rPr lang="nl-BE" sz="2400" dirty="0" err="1"/>
              <a:t>already</a:t>
            </a:r>
            <a:r>
              <a:rPr lang="nl-BE" sz="2400" dirty="0"/>
              <a:t> </a:t>
            </a:r>
            <a:r>
              <a:rPr lang="nl-BE" sz="2400" dirty="0" err="1"/>
              <a:t>mentioned</a:t>
            </a:r>
            <a:r>
              <a:rPr lang="nl-BE" sz="2400" dirty="0"/>
              <a:t> </a:t>
            </a:r>
            <a:r>
              <a:rPr lang="nl-BE" sz="2400" b="1" dirty="0"/>
              <a:t>INSPIRE</a:t>
            </a:r>
            <a:r>
              <a:rPr lang="nl-BE" sz="2400" dirty="0"/>
              <a:t> Directive was </a:t>
            </a:r>
            <a:r>
              <a:rPr lang="nl-BE" sz="2400" dirty="0" err="1"/>
              <a:t>already</a:t>
            </a:r>
            <a:r>
              <a:rPr lang="nl-BE" sz="2400" dirty="0"/>
              <a:t> </a:t>
            </a:r>
            <a:r>
              <a:rPr lang="nl-BE" sz="2400" dirty="0" err="1"/>
              <a:t>mentioned</a:t>
            </a:r>
            <a:endParaRPr lang="nl-BE" sz="2400" dirty="0"/>
          </a:p>
          <a:p>
            <a:pPr marL="914400" lvl="1" indent="-457200">
              <a:buFont typeface="Wingdings" panose="05000000000000000000" pitchFamily="2" charset="2"/>
              <a:buChar char="F"/>
            </a:pPr>
            <a:r>
              <a:rPr lang="nl-BE" sz="2000" dirty="0" err="1"/>
              <a:t>Focuses</a:t>
            </a:r>
            <a:r>
              <a:rPr lang="nl-BE" sz="2000" dirty="0"/>
              <a:t> on </a:t>
            </a:r>
            <a:r>
              <a:rPr lang="nl-BE" sz="2000" dirty="0" err="1"/>
              <a:t>geospatial</a:t>
            </a:r>
            <a:r>
              <a:rPr lang="nl-BE" sz="2000" dirty="0"/>
              <a:t> data </a:t>
            </a:r>
            <a:r>
              <a:rPr lang="nl-BE" sz="2000" dirty="0" err="1"/>
              <a:t>sharing</a:t>
            </a:r>
            <a:r>
              <a:rPr lang="nl-BE" sz="2000" dirty="0"/>
              <a:t> </a:t>
            </a:r>
            <a:r>
              <a:rPr lang="nl-BE" sz="2000" dirty="0" err="1"/>
              <a:t>and</a:t>
            </a:r>
            <a:r>
              <a:rPr lang="nl-BE" sz="2000" dirty="0"/>
              <a:t> </a:t>
            </a:r>
            <a:r>
              <a:rPr lang="nl-BE" sz="2000" dirty="0" err="1"/>
              <a:t>interoperability</a:t>
            </a:r>
            <a:endParaRPr lang="nl-BE" sz="2000" dirty="0"/>
          </a:p>
          <a:p>
            <a:pPr marL="342900" indent="-342900">
              <a:buFont typeface="+mj-lt"/>
              <a:buAutoNum type="arabicPeriod"/>
            </a:pPr>
            <a:r>
              <a:rPr lang="nl-BE" sz="2400" dirty="0"/>
              <a:t>The </a:t>
            </a:r>
            <a:r>
              <a:rPr lang="nl-BE" sz="2400" b="1" dirty="0"/>
              <a:t>Convenant of Majors</a:t>
            </a:r>
          </a:p>
          <a:p>
            <a:pPr marL="800100" lvl="1" indent="-342900">
              <a:buFont typeface="Wingdings" panose="05000000000000000000" pitchFamily="2" charset="2"/>
              <a:buChar char="F"/>
            </a:pPr>
            <a:r>
              <a:rPr lang="nl-BE" sz="2000" dirty="0"/>
              <a:t> </a:t>
            </a:r>
            <a:r>
              <a:rPr lang="nl-BE" sz="2000" dirty="0" err="1"/>
              <a:t>Focuses</a:t>
            </a:r>
            <a:r>
              <a:rPr lang="nl-BE" sz="2000" dirty="0"/>
              <a:t> on energy </a:t>
            </a:r>
            <a:r>
              <a:rPr lang="nl-BE" sz="2000" dirty="0" err="1"/>
              <a:t>and</a:t>
            </a:r>
            <a:r>
              <a:rPr lang="nl-BE" sz="2000" dirty="0"/>
              <a:t> </a:t>
            </a:r>
            <a:r>
              <a:rPr lang="nl-BE" sz="2000" dirty="0" err="1"/>
              <a:t>climate</a:t>
            </a:r>
            <a:r>
              <a:rPr lang="nl-BE" sz="2000" dirty="0"/>
              <a:t> actions at </a:t>
            </a:r>
            <a:r>
              <a:rPr lang="nl-BE" sz="2000" dirty="0" err="1"/>
              <a:t>local</a:t>
            </a:r>
            <a:r>
              <a:rPr lang="nl-BE" sz="2000" dirty="0"/>
              <a:t> level</a:t>
            </a:r>
          </a:p>
          <a:p>
            <a:pPr marL="342900" indent="-342900">
              <a:buFont typeface="+mj-lt"/>
              <a:buAutoNum type="arabicPeriod"/>
            </a:pPr>
            <a:r>
              <a:rPr lang="nl-BE" sz="2400" dirty="0"/>
              <a:t>The New </a:t>
            </a:r>
            <a:r>
              <a:rPr lang="nl-BE" sz="2400" dirty="0" err="1"/>
              <a:t>Europena</a:t>
            </a:r>
            <a:r>
              <a:rPr lang="nl-BE" sz="2400" dirty="0"/>
              <a:t> </a:t>
            </a:r>
            <a:r>
              <a:rPr lang="nl-BE" sz="2400" b="1" dirty="0"/>
              <a:t>Bauhaus</a:t>
            </a:r>
            <a:r>
              <a:rPr lang="nl-BE" sz="2400" dirty="0"/>
              <a:t> (NEB) </a:t>
            </a:r>
            <a:r>
              <a:rPr lang="nl-BE" sz="2400" dirty="0" err="1"/>
              <a:t>initiative</a:t>
            </a:r>
            <a:endParaRPr lang="nl-BE" sz="2400" dirty="0"/>
          </a:p>
          <a:p>
            <a:pPr marL="800100" lvl="1" indent="-342900">
              <a:buFont typeface="Wingdings" panose="05000000000000000000" pitchFamily="2" charset="2"/>
              <a:buChar char="F"/>
            </a:pPr>
            <a:r>
              <a:rPr lang="nl-BE" sz="2000" dirty="0"/>
              <a:t> </a:t>
            </a:r>
            <a:r>
              <a:rPr lang="nl-BE" sz="2000" dirty="0" err="1"/>
              <a:t>Focuses</a:t>
            </a:r>
            <a:r>
              <a:rPr lang="nl-BE" sz="2000" dirty="0"/>
              <a:t> on </a:t>
            </a:r>
            <a:r>
              <a:rPr lang="en-US" sz="2000" dirty="0"/>
              <a:t>transforming the built environment and lifestyles (citizens)</a:t>
            </a:r>
            <a:endParaRPr lang="nl-BE" sz="2000" dirty="0"/>
          </a:p>
          <a:p>
            <a:pPr marL="342900" indent="-342900">
              <a:buFont typeface="+mj-lt"/>
              <a:buAutoNum type="arabicPeriod"/>
            </a:pPr>
            <a:r>
              <a:rPr lang="nl-BE" sz="2400" dirty="0"/>
              <a:t> </a:t>
            </a:r>
            <a:r>
              <a:rPr lang="nl-BE" sz="2400" b="1" dirty="0"/>
              <a:t>Built4People</a:t>
            </a:r>
            <a:r>
              <a:rPr lang="nl-BE" sz="2400" dirty="0"/>
              <a:t> (B4P) </a:t>
            </a:r>
            <a:r>
              <a:rPr lang="nl-BE" sz="2400" dirty="0" err="1"/>
              <a:t>projects</a:t>
            </a:r>
            <a:r>
              <a:rPr lang="nl-BE" sz="2400" dirty="0"/>
              <a:t> </a:t>
            </a:r>
            <a:r>
              <a:rPr lang="nl-BE" sz="2400" dirty="0" err="1"/>
              <a:t>and</a:t>
            </a:r>
            <a:r>
              <a:rPr lang="nl-BE" sz="2400" dirty="0"/>
              <a:t> </a:t>
            </a:r>
            <a:r>
              <a:rPr lang="nl-BE" sz="2400" dirty="0" err="1"/>
              <a:t>network</a:t>
            </a:r>
            <a:endParaRPr lang="nl-BE" sz="2400" dirty="0"/>
          </a:p>
          <a:p>
            <a:pPr marL="800100" lvl="1" indent="-342900">
              <a:buFont typeface="Wingdings" panose="05000000000000000000" pitchFamily="2" charset="2"/>
              <a:buChar char="F"/>
            </a:pPr>
            <a:r>
              <a:rPr lang="nl-BE" sz="2000" dirty="0"/>
              <a:t> </a:t>
            </a:r>
            <a:r>
              <a:rPr lang="nl-BE" sz="2000" dirty="0" err="1"/>
              <a:t>Focusus</a:t>
            </a:r>
            <a:r>
              <a:rPr lang="nl-BE" sz="2000" dirty="0"/>
              <a:t> on </a:t>
            </a:r>
            <a:r>
              <a:rPr lang="nl-BE" sz="2000" dirty="0" err="1"/>
              <a:t>projects</a:t>
            </a:r>
            <a:r>
              <a:rPr lang="nl-BE" sz="2000" dirty="0"/>
              <a:t> </a:t>
            </a:r>
            <a:r>
              <a:rPr lang="nl-BE" sz="2000" dirty="0" err="1"/>
              <a:t>related</a:t>
            </a:r>
            <a:r>
              <a:rPr lang="nl-BE" sz="2000" dirty="0"/>
              <a:t> </a:t>
            </a:r>
            <a:r>
              <a:rPr lang="nl-BE" sz="2000" dirty="0" err="1"/>
              <a:t>to</a:t>
            </a:r>
            <a:r>
              <a:rPr lang="nl-BE" sz="2000" dirty="0"/>
              <a:t> </a:t>
            </a:r>
            <a:r>
              <a:rPr lang="nl-BE" sz="2000" dirty="0" err="1"/>
              <a:t>climate</a:t>
            </a:r>
            <a:r>
              <a:rPr lang="nl-BE" sz="2000" dirty="0"/>
              <a:t>, energy </a:t>
            </a:r>
            <a:r>
              <a:rPr lang="nl-BE" sz="2000" dirty="0" err="1"/>
              <a:t>and</a:t>
            </a:r>
            <a:r>
              <a:rPr lang="nl-BE" sz="2000" dirty="0"/>
              <a:t> </a:t>
            </a:r>
            <a:r>
              <a:rPr lang="nl-BE" sz="2000" dirty="0" err="1"/>
              <a:t>mobility</a:t>
            </a:r>
            <a:endParaRPr lang="nl-BE" sz="2000" dirty="0"/>
          </a:p>
          <a:p>
            <a:pPr marL="342900" indent="-342900">
              <a:buFont typeface="+mj-lt"/>
              <a:buAutoNum type="arabicPeriod"/>
            </a:pPr>
            <a:endParaRPr lang="en-BE" sz="2400" dirty="0"/>
          </a:p>
        </p:txBody>
      </p:sp>
    </p:spTree>
    <p:extLst>
      <p:ext uri="{BB962C8B-B14F-4D97-AF65-F5344CB8AC3E}">
        <p14:creationId xmlns:p14="http://schemas.microsoft.com/office/powerpoint/2010/main" val="1476136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BA2D-CC47-C756-3B8E-3FD116AA788B}"/>
              </a:ext>
            </a:extLst>
          </p:cNvPr>
          <p:cNvSpPr>
            <a:spLocks noGrp="1"/>
          </p:cNvSpPr>
          <p:nvPr>
            <p:ph type="title"/>
          </p:nvPr>
        </p:nvSpPr>
        <p:spPr/>
        <p:txBody>
          <a:bodyPr>
            <a:normAutofit fontScale="90000"/>
          </a:bodyPr>
          <a:lstStyle/>
          <a:p>
            <a:r>
              <a:rPr lang="nl-BE" dirty="0"/>
              <a:t>Convenant of Majors</a:t>
            </a:r>
            <a:endParaRPr lang="en-BE" dirty="0"/>
          </a:p>
        </p:txBody>
      </p:sp>
      <p:sp>
        <p:nvSpPr>
          <p:cNvPr id="3" name="Text Placeholder 2">
            <a:extLst>
              <a:ext uri="{FF2B5EF4-FFF2-40B4-BE49-F238E27FC236}">
                <a16:creationId xmlns:a16="http://schemas.microsoft.com/office/drawing/2014/main" id="{712B2AB7-0DFE-5020-581D-97BAB623B1D3}"/>
              </a:ext>
            </a:extLst>
          </p:cNvPr>
          <p:cNvSpPr>
            <a:spLocks noGrp="1"/>
          </p:cNvSpPr>
          <p:nvPr>
            <p:ph type="body" sz="quarter" idx="10"/>
          </p:nvPr>
        </p:nvSpPr>
        <p:spPr/>
        <p:txBody>
          <a:bodyPr/>
          <a:lstStyle/>
          <a:p>
            <a:r>
              <a:rPr lang="nl-BE" dirty="0"/>
              <a:t>… </a:t>
            </a:r>
            <a:r>
              <a:rPr lang="nl-BE" dirty="0" err="1"/>
              <a:t>plans</a:t>
            </a:r>
            <a:r>
              <a:rPr lang="nl-BE" dirty="0"/>
              <a:t>, actions </a:t>
            </a:r>
            <a:r>
              <a:rPr lang="nl-BE" dirty="0" err="1"/>
              <a:t>and</a:t>
            </a:r>
            <a:r>
              <a:rPr lang="nl-BE" dirty="0"/>
              <a:t> community building</a:t>
            </a:r>
            <a:endParaRPr lang="en-BE" dirty="0"/>
          </a:p>
        </p:txBody>
      </p:sp>
      <p:pic>
        <p:nvPicPr>
          <p:cNvPr id="6" name="Picture 5">
            <a:extLst>
              <a:ext uri="{FF2B5EF4-FFF2-40B4-BE49-F238E27FC236}">
                <a16:creationId xmlns:a16="http://schemas.microsoft.com/office/drawing/2014/main" id="{191E6F67-D85A-D357-9046-5A52228307B9}"/>
              </a:ext>
            </a:extLst>
          </p:cNvPr>
          <p:cNvPicPr>
            <a:picLocks noChangeAspect="1"/>
          </p:cNvPicPr>
          <p:nvPr/>
        </p:nvPicPr>
        <p:blipFill>
          <a:blip r:embed="rId2"/>
          <a:stretch>
            <a:fillRect/>
          </a:stretch>
        </p:blipFill>
        <p:spPr>
          <a:xfrm>
            <a:off x="681446" y="2283573"/>
            <a:ext cx="6895660" cy="3461960"/>
          </a:xfrm>
          <a:prstGeom prst="rect">
            <a:avLst/>
          </a:prstGeom>
        </p:spPr>
      </p:pic>
      <p:sp>
        <p:nvSpPr>
          <p:cNvPr id="7" name="Rectangle: Rounded Corners 6">
            <a:extLst>
              <a:ext uri="{FF2B5EF4-FFF2-40B4-BE49-F238E27FC236}">
                <a16:creationId xmlns:a16="http://schemas.microsoft.com/office/drawing/2014/main" id="{6529093A-881D-5288-5A4D-6127724196AE}"/>
              </a:ext>
            </a:extLst>
          </p:cNvPr>
          <p:cNvSpPr/>
          <p:nvPr/>
        </p:nvSpPr>
        <p:spPr>
          <a:xfrm>
            <a:off x="7870372" y="2379616"/>
            <a:ext cx="3640182" cy="320257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en-US" dirty="0">
                <a:solidFill>
                  <a:schemeClr val="accent4">
                    <a:lumMod val="50000"/>
                  </a:schemeClr>
                </a:solidFill>
              </a:rPr>
              <a:t>Reducing GHG emissions by 55% by 2030 </a:t>
            </a:r>
          </a:p>
          <a:p>
            <a:pPr marL="285750" indent="-285750" algn="ctr">
              <a:buFont typeface="Wingdings" panose="05000000000000000000" pitchFamily="2" charset="2"/>
              <a:buChar char="ü"/>
            </a:pPr>
            <a:r>
              <a:rPr lang="en-US" dirty="0">
                <a:solidFill>
                  <a:schemeClr val="accent4">
                    <a:lumMod val="50000"/>
                  </a:schemeClr>
                </a:solidFill>
              </a:rPr>
              <a:t>Strengthening resilience </a:t>
            </a:r>
          </a:p>
          <a:p>
            <a:pPr marL="285750" indent="-285750" algn="ctr">
              <a:buFont typeface="Wingdings" panose="05000000000000000000" pitchFamily="2" charset="2"/>
              <a:buChar char="ü"/>
            </a:pPr>
            <a:r>
              <a:rPr lang="en-US" dirty="0">
                <a:solidFill>
                  <a:schemeClr val="accent4">
                    <a:lumMod val="50000"/>
                  </a:schemeClr>
                </a:solidFill>
              </a:rPr>
              <a:t>Alleviating energy poverty</a:t>
            </a:r>
          </a:p>
          <a:p>
            <a:pPr algn="ctr"/>
            <a:endParaRPr lang="en-US" dirty="0">
              <a:solidFill>
                <a:schemeClr val="accent4">
                  <a:lumMod val="50000"/>
                </a:schemeClr>
              </a:solidFill>
            </a:endParaRPr>
          </a:p>
          <a:p>
            <a:pPr algn="ctr"/>
            <a:r>
              <a:rPr lang="nl-BE" b="1" dirty="0" err="1">
                <a:solidFill>
                  <a:schemeClr val="accent4">
                    <a:lumMod val="50000"/>
                  </a:schemeClr>
                </a:solidFill>
              </a:rPr>
              <a:t>Examples</a:t>
            </a:r>
            <a:r>
              <a:rPr lang="nl-BE" b="1" dirty="0">
                <a:solidFill>
                  <a:schemeClr val="accent4">
                    <a:lumMod val="50000"/>
                  </a:schemeClr>
                </a:solidFill>
              </a:rPr>
              <a:t>:</a:t>
            </a:r>
          </a:p>
          <a:p>
            <a:pPr algn="ctr"/>
            <a:r>
              <a:rPr lang="nl-BE" dirty="0" err="1">
                <a:solidFill>
                  <a:schemeClr val="accent4">
                    <a:lumMod val="50000"/>
                  </a:schemeClr>
                </a:solidFill>
              </a:rPr>
              <a:t>Cities</a:t>
            </a:r>
            <a:r>
              <a:rPr lang="nl-BE" dirty="0">
                <a:solidFill>
                  <a:schemeClr val="accent4">
                    <a:lumMod val="50000"/>
                  </a:schemeClr>
                </a:solidFill>
              </a:rPr>
              <a:t> Heat </a:t>
            </a:r>
            <a:r>
              <a:rPr lang="nl-BE" dirty="0" err="1">
                <a:solidFill>
                  <a:schemeClr val="accent4">
                    <a:lumMod val="50000"/>
                  </a:schemeClr>
                </a:solidFill>
              </a:rPr>
              <a:t>Detox</a:t>
            </a:r>
            <a:endParaRPr lang="nl-BE" dirty="0">
              <a:solidFill>
                <a:schemeClr val="accent4">
                  <a:lumMod val="50000"/>
                </a:schemeClr>
              </a:solidFill>
            </a:endParaRPr>
          </a:p>
          <a:p>
            <a:pPr algn="ctr"/>
            <a:r>
              <a:rPr lang="nl-BE" dirty="0" err="1">
                <a:solidFill>
                  <a:schemeClr val="accent4">
                    <a:lumMod val="50000"/>
                  </a:schemeClr>
                </a:solidFill>
              </a:rPr>
              <a:t>Cities</a:t>
            </a:r>
            <a:r>
              <a:rPr lang="nl-BE" dirty="0">
                <a:solidFill>
                  <a:schemeClr val="accent4">
                    <a:lumMod val="50000"/>
                  </a:schemeClr>
                </a:solidFill>
              </a:rPr>
              <a:t> Energy </a:t>
            </a:r>
            <a:r>
              <a:rPr lang="nl-BE" dirty="0" err="1">
                <a:solidFill>
                  <a:schemeClr val="accent4">
                    <a:lumMod val="50000"/>
                  </a:schemeClr>
                </a:solidFill>
              </a:rPr>
              <a:t>Savings</a:t>
            </a:r>
            <a:r>
              <a:rPr lang="nl-BE" dirty="0">
                <a:solidFill>
                  <a:schemeClr val="accent4">
                    <a:lumMod val="50000"/>
                  </a:schemeClr>
                </a:solidFill>
              </a:rPr>
              <a:t> Sprint</a:t>
            </a:r>
            <a:endParaRPr lang="en-BE" dirty="0">
              <a:solidFill>
                <a:schemeClr val="accent4">
                  <a:lumMod val="50000"/>
                </a:schemeClr>
              </a:solidFill>
            </a:endParaRPr>
          </a:p>
        </p:txBody>
      </p:sp>
    </p:spTree>
    <p:extLst>
      <p:ext uri="{BB962C8B-B14F-4D97-AF65-F5344CB8AC3E}">
        <p14:creationId xmlns:p14="http://schemas.microsoft.com/office/powerpoint/2010/main" val="1378360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BA2D-CC47-C756-3B8E-3FD116AA788B}"/>
              </a:ext>
            </a:extLst>
          </p:cNvPr>
          <p:cNvSpPr>
            <a:spLocks noGrp="1"/>
          </p:cNvSpPr>
          <p:nvPr>
            <p:ph type="title"/>
          </p:nvPr>
        </p:nvSpPr>
        <p:spPr/>
        <p:txBody>
          <a:bodyPr>
            <a:normAutofit fontScale="90000"/>
          </a:bodyPr>
          <a:lstStyle/>
          <a:p>
            <a:r>
              <a:rPr lang="nl-BE" dirty="0"/>
              <a:t>Convenant of Majors</a:t>
            </a:r>
            <a:endParaRPr lang="en-BE" dirty="0"/>
          </a:p>
        </p:txBody>
      </p:sp>
      <p:sp>
        <p:nvSpPr>
          <p:cNvPr id="3" name="Text Placeholder 2">
            <a:extLst>
              <a:ext uri="{FF2B5EF4-FFF2-40B4-BE49-F238E27FC236}">
                <a16:creationId xmlns:a16="http://schemas.microsoft.com/office/drawing/2014/main" id="{712B2AB7-0DFE-5020-581D-97BAB623B1D3}"/>
              </a:ext>
            </a:extLst>
          </p:cNvPr>
          <p:cNvSpPr>
            <a:spLocks noGrp="1"/>
          </p:cNvSpPr>
          <p:nvPr>
            <p:ph type="body" sz="quarter" idx="10"/>
          </p:nvPr>
        </p:nvSpPr>
        <p:spPr/>
        <p:txBody>
          <a:bodyPr/>
          <a:lstStyle/>
          <a:p>
            <a:r>
              <a:rPr lang="nl-BE" dirty="0"/>
              <a:t>… </a:t>
            </a:r>
            <a:r>
              <a:rPr lang="nl-BE" dirty="0" err="1"/>
              <a:t>plans</a:t>
            </a:r>
            <a:r>
              <a:rPr lang="nl-BE" dirty="0"/>
              <a:t>, actions </a:t>
            </a:r>
            <a:r>
              <a:rPr lang="nl-BE" dirty="0" err="1"/>
              <a:t>and</a:t>
            </a:r>
            <a:r>
              <a:rPr lang="nl-BE" dirty="0"/>
              <a:t> community building</a:t>
            </a:r>
            <a:endParaRPr lang="en-BE" dirty="0"/>
          </a:p>
        </p:txBody>
      </p:sp>
      <p:sp>
        <p:nvSpPr>
          <p:cNvPr id="10" name="TextBox 9">
            <a:extLst>
              <a:ext uri="{FF2B5EF4-FFF2-40B4-BE49-F238E27FC236}">
                <a16:creationId xmlns:a16="http://schemas.microsoft.com/office/drawing/2014/main" id="{B48FB6BA-362F-D4C6-650B-94D7ADBD8ACF}"/>
              </a:ext>
            </a:extLst>
          </p:cNvPr>
          <p:cNvSpPr txBox="1"/>
          <p:nvPr/>
        </p:nvSpPr>
        <p:spPr>
          <a:xfrm>
            <a:off x="8488680" y="1187319"/>
            <a:ext cx="2015295" cy="369332"/>
          </a:xfrm>
          <a:prstGeom prst="rect">
            <a:avLst/>
          </a:prstGeom>
          <a:noFill/>
        </p:spPr>
        <p:txBody>
          <a:bodyPr wrap="none" rtlCol="0">
            <a:spAutoFit/>
          </a:bodyPr>
          <a:lstStyle/>
          <a:p>
            <a:r>
              <a:rPr lang="nl-BE" b="1" dirty="0"/>
              <a:t>City Heat </a:t>
            </a:r>
            <a:r>
              <a:rPr lang="nl-BE" b="1" dirty="0" err="1"/>
              <a:t>Detox</a:t>
            </a:r>
            <a:endParaRPr lang="nl-BE" b="1" dirty="0"/>
          </a:p>
        </p:txBody>
      </p:sp>
      <p:pic>
        <p:nvPicPr>
          <p:cNvPr id="12" name="Picture 11">
            <a:extLst>
              <a:ext uri="{FF2B5EF4-FFF2-40B4-BE49-F238E27FC236}">
                <a16:creationId xmlns:a16="http://schemas.microsoft.com/office/drawing/2014/main" id="{3DAB92FC-7418-6333-78C8-A3F7C114EAE8}"/>
              </a:ext>
            </a:extLst>
          </p:cNvPr>
          <p:cNvPicPr>
            <a:picLocks noChangeAspect="1"/>
          </p:cNvPicPr>
          <p:nvPr/>
        </p:nvPicPr>
        <p:blipFill>
          <a:blip r:embed="rId2"/>
          <a:stretch>
            <a:fillRect/>
          </a:stretch>
        </p:blipFill>
        <p:spPr>
          <a:xfrm>
            <a:off x="0" y="2302300"/>
            <a:ext cx="12192000" cy="3542270"/>
          </a:xfrm>
          <a:prstGeom prst="rect">
            <a:avLst/>
          </a:prstGeom>
        </p:spPr>
      </p:pic>
    </p:spTree>
    <p:extLst>
      <p:ext uri="{BB962C8B-B14F-4D97-AF65-F5344CB8AC3E}">
        <p14:creationId xmlns:p14="http://schemas.microsoft.com/office/powerpoint/2010/main" val="936358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0345-7956-2B9E-B0F7-627B02F9211C}"/>
              </a:ext>
            </a:extLst>
          </p:cNvPr>
          <p:cNvSpPr>
            <a:spLocks noGrp="1"/>
          </p:cNvSpPr>
          <p:nvPr>
            <p:ph type="title"/>
          </p:nvPr>
        </p:nvSpPr>
        <p:spPr/>
        <p:txBody>
          <a:bodyPr>
            <a:normAutofit fontScale="90000"/>
          </a:bodyPr>
          <a:lstStyle/>
          <a:p>
            <a:r>
              <a:rPr lang="nl-BE" dirty="0"/>
              <a:t>New European Bauhaus</a:t>
            </a:r>
            <a:endParaRPr lang="en-BE" dirty="0"/>
          </a:p>
        </p:txBody>
      </p:sp>
      <p:sp>
        <p:nvSpPr>
          <p:cNvPr id="3" name="Text Placeholder 2">
            <a:extLst>
              <a:ext uri="{FF2B5EF4-FFF2-40B4-BE49-F238E27FC236}">
                <a16:creationId xmlns:a16="http://schemas.microsoft.com/office/drawing/2014/main" id="{7D65EDC9-B898-FEFC-FE38-6E0DAD857D51}"/>
              </a:ext>
            </a:extLst>
          </p:cNvPr>
          <p:cNvSpPr>
            <a:spLocks noGrp="1"/>
          </p:cNvSpPr>
          <p:nvPr>
            <p:ph type="body" sz="quarter" idx="10"/>
          </p:nvPr>
        </p:nvSpPr>
        <p:spPr/>
        <p:txBody>
          <a:bodyPr/>
          <a:lstStyle/>
          <a:p>
            <a:r>
              <a:rPr lang="nl-BE" dirty="0"/>
              <a:t>… Is </a:t>
            </a:r>
            <a:r>
              <a:rPr lang="nl-BE" dirty="0" err="1"/>
              <a:t>also</a:t>
            </a:r>
            <a:r>
              <a:rPr lang="nl-BE" dirty="0"/>
              <a:t> </a:t>
            </a:r>
            <a:r>
              <a:rPr lang="nl-BE" dirty="0" err="1"/>
              <a:t>an</a:t>
            </a:r>
            <a:r>
              <a:rPr lang="nl-BE" dirty="0"/>
              <a:t> </a:t>
            </a:r>
            <a:r>
              <a:rPr lang="nl-BE" dirty="0" err="1"/>
              <a:t>architectural</a:t>
            </a:r>
            <a:r>
              <a:rPr lang="nl-BE" dirty="0"/>
              <a:t> </a:t>
            </a:r>
            <a:r>
              <a:rPr lang="nl-BE" dirty="0" err="1"/>
              <a:t>style</a:t>
            </a:r>
            <a:r>
              <a:rPr lang="nl-BE" dirty="0"/>
              <a:t> / mouvement</a:t>
            </a:r>
            <a:endParaRPr lang="en-BE" dirty="0"/>
          </a:p>
        </p:txBody>
      </p:sp>
      <p:pic>
        <p:nvPicPr>
          <p:cNvPr id="6" name="Picture 5">
            <a:extLst>
              <a:ext uri="{FF2B5EF4-FFF2-40B4-BE49-F238E27FC236}">
                <a16:creationId xmlns:a16="http://schemas.microsoft.com/office/drawing/2014/main" id="{3F04F116-B617-ED14-8C24-451EEA0B3F93}"/>
              </a:ext>
            </a:extLst>
          </p:cNvPr>
          <p:cNvPicPr>
            <a:picLocks noChangeAspect="1"/>
          </p:cNvPicPr>
          <p:nvPr/>
        </p:nvPicPr>
        <p:blipFill>
          <a:blip r:embed="rId2"/>
          <a:stretch>
            <a:fillRect/>
          </a:stretch>
        </p:blipFill>
        <p:spPr>
          <a:xfrm>
            <a:off x="556433" y="4543080"/>
            <a:ext cx="10546080" cy="1469712"/>
          </a:xfrm>
          <a:prstGeom prst="rect">
            <a:avLst/>
          </a:prstGeom>
        </p:spPr>
      </p:pic>
      <p:pic>
        <p:nvPicPr>
          <p:cNvPr id="10" name="Picture 9" descr="A collage of a building&#10;&#10;Description automatically generated">
            <a:extLst>
              <a:ext uri="{FF2B5EF4-FFF2-40B4-BE49-F238E27FC236}">
                <a16:creationId xmlns:a16="http://schemas.microsoft.com/office/drawing/2014/main" id="{C924CBEB-37A6-CA2B-3107-14A077B88D95}"/>
              </a:ext>
            </a:extLst>
          </p:cNvPr>
          <p:cNvPicPr>
            <a:picLocks noChangeAspect="1"/>
          </p:cNvPicPr>
          <p:nvPr/>
        </p:nvPicPr>
        <p:blipFill>
          <a:blip r:embed="rId3"/>
          <a:stretch>
            <a:fillRect/>
          </a:stretch>
        </p:blipFill>
        <p:spPr>
          <a:xfrm>
            <a:off x="7635201" y="2211977"/>
            <a:ext cx="3274598" cy="2059641"/>
          </a:xfrm>
          <a:prstGeom prst="rect">
            <a:avLst/>
          </a:prstGeom>
        </p:spPr>
      </p:pic>
      <p:sp>
        <p:nvSpPr>
          <p:cNvPr id="11" name="Rectangle: Rounded Corners 10">
            <a:extLst>
              <a:ext uri="{FF2B5EF4-FFF2-40B4-BE49-F238E27FC236}">
                <a16:creationId xmlns:a16="http://schemas.microsoft.com/office/drawing/2014/main" id="{9D282B1C-51D4-AD2B-1C10-EB5BF4CCE489}"/>
              </a:ext>
            </a:extLst>
          </p:cNvPr>
          <p:cNvSpPr/>
          <p:nvPr/>
        </p:nvSpPr>
        <p:spPr>
          <a:xfrm>
            <a:off x="838200" y="2312192"/>
            <a:ext cx="6163451" cy="1859209"/>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en-US" dirty="0">
                <a:solidFill>
                  <a:schemeClr val="accent4">
                    <a:lumMod val="50000"/>
                  </a:schemeClr>
                </a:solidFill>
              </a:rPr>
              <a:t>sustainability, from climate goals to circularity, zero pollution, and biodiversity</a:t>
            </a:r>
          </a:p>
          <a:p>
            <a:pPr marL="285750" indent="-285750" algn="ctr">
              <a:buFont typeface="Wingdings" panose="05000000000000000000" pitchFamily="2" charset="2"/>
              <a:buChar char="ü"/>
            </a:pPr>
            <a:r>
              <a:rPr lang="en-US" dirty="0">
                <a:solidFill>
                  <a:schemeClr val="accent4">
                    <a:lumMod val="50000"/>
                  </a:schemeClr>
                </a:solidFill>
              </a:rPr>
              <a:t>aesthetics, quality of experience and style beyond functionality</a:t>
            </a:r>
          </a:p>
          <a:p>
            <a:pPr marL="285750" indent="-285750" algn="ctr">
              <a:buFont typeface="Wingdings" panose="05000000000000000000" pitchFamily="2" charset="2"/>
              <a:buChar char="ü"/>
            </a:pPr>
            <a:r>
              <a:rPr lang="en-US" dirty="0">
                <a:solidFill>
                  <a:schemeClr val="accent4">
                    <a:lumMod val="50000"/>
                  </a:schemeClr>
                </a:solidFill>
              </a:rPr>
              <a:t>inclusion, from valuing diversity to securing accessibility and affordability</a:t>
            </a:r>
          </a:p>
        </p:txBody>
      </p:sp>
    </p:spTree>
    <p:extLst>
      <p:ext uri="{BB962C8B-B14F-4D97-AF65-F5344CB8AC3E}">
        <p14:creationId xmlns:p14="http://schemas.microsoft.com/office/powerpoint/2010/main" val="2232477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29ED-3C64-B392-11F6-CC8EFACBEA6F}"/>
              </a:ext>
            </a:extLst>
          </p:cNvPr>
          <p:cNvSpPr>
            <a:spLocks noGrp="1"/>
          </p:cNvSpPr>
          <p:nvPr>
            <p:ph type="title"/>
          </p:nvPr>
        </p:nvSpPr>
        <p:spPr/>
        <p:txBody>
          <a:bodyPr>
            <a:normAutofit fontScale="90000"/>
          </a:bodyPr>
          <a:lstStyle/>
          <a:p>
            <a:endParaRPr lang="en-BE"/>
          </a:p>
        </p:txBody>
      </p:sp>
      <p:sp>
        <p:nvSpPr>
          <p:cNvPr id="3" name="Text Placeholder 2">
            <a:extLst>
              <a:ext uri="{FF2B5EF4-FFF2-40B4-BE49-F238E27FC236}">
                <a16:creationId xmlns:a16="http://schemas.microsoft.com/office/drawing/2014/main" id="{2C1AEB82-5DB7-578F-F851-73D0AB67535D}"/>
              </a:ext>
            </a:extLst>
          </p:cNvPr>
          <p:cNvSpPr>
            <a:spLocks noGrp="1"/>
          </p:cNvSpPr>
          <p:nvPr>
            <p:ph type="body" sz="quarter" idx="10"/>
          </p:nvPr>
        </p:nvSpPr>
        <p:spPr/>
        <p:txBody>
          <a:bodyPr/>
          <a:lstStyle/>
          <a:p>
            <a:endParaRPr lang="en-BE"/>
          </a:p>
        </p:txBody>
      </p:sp>
      <p:pic>
        <p:nvPicPr>
          <p:cNvPr id="6" name="Picture 5">
            <a:extLst>
              <a:ext uri="{FF2B5EF4-FFF2-40B4-BE49-F238E27FC236}">
                <a16:creationId xmlns:a16="http://schemas.microsoft.com/office/drawing/2014/main" id="{BE9B193F-B50C-C41C-2E55-4B8A98F19213}"/>
              </a:ext>
            </a:extLst>
          </p:cNvPr>
          <p:cNvPicPr>
            <a:picLocks noChangeAspect="1"/>
          </p:cNvPicPr>
          <p:nvPr/>
        </p:nvPicPr>
        <p:blipFill>
          <a:blip r:embed="rId2"/>
          <a:stretch>
            <a:fillRect/>
          </a:stretch>
        </p:blipFill>
        <p:spPr>
          <a:xfrm>
            <a:off x="0" y="855586"/>
            <a:ext cx="12192000" cy="6002414"/>
          </a:xfrm>
          <a:prstGeom prst="rect">
            <a:avLst/>
          </a:prstGeom>
        </p:spPr>
      </p:pic>
      <p:sp>
        <p:nvSpPr>
          <p:cNvPr id="7" name="TextBox 6">
            <a:extLst>
              <a:ext uri="{FF2B5EF4-FFF2-40B4-BE49-F238E27FC236}">
                <a16:creationId xmlns:a16="http://schemas.microsoft.com/office/drawing/2014/main" id="{E744334C-4CC3-F6F6-BC2B-081C04CC0E03}"/>
              </a:ext>
            </a:extLst>
          </p:cNvPr>
          <p:cNvSpPr txBox="1"/>
          <p:nvPr/>
        </p:nvSpPr>
        <p:spPr>
          <a:xfrm>
            <a:off x="10734880" y="475876"/>
            <a:ext cx="1237839" cy="369332"/>
          </a:xfrm>
          <a:prstGeom prst="rect">
            <a:avLst/>
          </a:prstGeom>
          <a:noFill/>
        </p:spPr>
        <p:txBody>
          <a:bodyPr wrap="none" rtlCol="0">
            <a:spAutoFit/>
          </a:bodyPr>
          <a:lstStyle/>
          <a:p>
            <a:r>
              <a:rPr lang="nl-BE" b="1" dirty="0"/>
              <a:t>NEB Labs</a:t>
            </a:r>
          </a:p>
        </p:txBody>
      </p:sp>
    </p:spTree>
    <p:extLst>
      <p:ext uri="{BB962C8B-B14F-4D97-AF65-F5344CB8AC3E}">
        <p14:creationId xmlns:p14="http://schemas.microsoft.com/office/powerpoint/2010/main" val="3728030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A9FDF-5BF6-E0A3-DD8F-FA0FB961795A}"/>
              </a:ext>
            </a:extLst>
          </p:cNvPr>
          <p:cNvSpPr>
            <a:spLocks noGrp="1"/>
          </p:cNvSpPr>
          <p:nvPr>
            <p:ph type="title"/>
          </p:nvPr>
        </p:nvSpPr>
        <p:spPr/>
        <p:txBody>
          <a:bodyPr>
            <a:normAutofit fontScale="90000"/>
          </a:bodyPr>
          <a:lstStyle/>
          <a:p>
            <a:r>
              <a:rPr lang="nl-BE" dirty="0"/>
              <a:t>Built4People</a:t>
            </a:r>
            <a:endParaRPr lang="en-BE" dirty="0"/>
          </a:p>
        </p:txBody>
      </p:sp>
      <p:sp>
        <p:nvSpPr>
          <p:cNvPr id="3" name="Text Placeholder 2">
            <a:extLst>
              <a:ext uri="{FF2B5EF4-FFF2-40B4-BE49-F238E27FC236}">
                <a16:creationId xmlns:a16="http://schemas.microsoft.com/office/drawing/2014/main" id="{B5F29CE3-86C1-6BD8-CED3-3A1DE862BC88}"/>
              </a:ext>
            </a:extLst>
          </p:cNvPr>
          <p:cNvSpPr>
            <a:spLocks noGrp="1"/>
          </p:cNvSpPr>
          <p:nvPr>
            <p:ph type="body" sz="quarter" idx="10"/>
          </p:nvPr>
        </p:nvSpPr>
        <p:spPr>
          <a:xfrm>
            <a:off x="840638" y="1542130"/>
            <a:ext cx="9418059" cy="528638"/>
          </a:xfrm>
        </p:spPr>
        <p:txBody>
          <a:bodyPr>
            <a:normAutofit fontScale="92500"/>
          </a:bodyPr>
          <a:lstStyle/>
          <a:p>
            <a:r>
              <a:rPr lang="nl-BE" dirty="0"/>
              <a:t>… Part of </a:t>
            </a:r>
            <a:r>
              <a:rPr lang="en-US" dirty="0"/>
              <a:t>Horizon Europe’s Cluster 5 (Climate, Energy and Mobility)</a:t>
            </a:r>
            <a:endParaRPr lang="en-BE" dirty="0"/>
          </a:p>
        </p:txBody>
      </p:sp>
      <p:pic>
        <p:nvPicPr>
          <p:cNvPr id="6" name="Picture 5">
            <a:extLst>
              <a:ext uri="{FF2B5EF4-FFF2-40B4-BE49-F238E27FC236}">
                <a16:creationId xmlns:a16="http://schemas.microsoft.com/office/drawing/2014/main" id="{990D3BAD-DBFB-023B-BEEE-71751EF9DD25}"/>
              </a:ext>
            </a:extLst>
          </p:cNvPr>
          <p:cNvPicPr>
            <a:picLocks noChangeAspect="1"/>
          </p:cNvPicPr>
          <p:nvPr/>
        </p:nvPicPr>
        <p:blipFill>
          <a:blip r:embed="rId2"/>
          <a:stretch>
            <a:fillRect/>
          </a:stretch>
        </p:blipFill>
        <p:spPr>
          <a:xfrm>
            <a:off x="684801" y="2199625"/>
            <a:ext cx="10421804" cy="4658375"/>
          </a:xfrm>
          <a:prstGeom prst="rect">
            <a:avLst/>
          </a:prstGeom>
        </p:spPr>
      </p:pic>
    </p:spTree>
    <p:extLst>
      <p:ext uri="{BB962C8B-B14F-4D97-AF65-F5344CB8AC3E}">
        <p14:creationId xmlns:p14="http://schemas.microsoft.com/office/powerpoint/2010/main" val="580484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D69A-7239-0D51-535B-74CD087B861B}"/>
              </a:ext>
            </a:extLst>
          </p:cNvPr>
          <p:cNvSpPr>
            <a:spLocks noGrp="1"/>
          </p:cNvSpPr>
          <p:nvPr>
            <p:ph type="title"/>
          </p:nvPr>
        </p:nvSpPr>
        <p:spPr/>
        <p:txBody>
          <a:bodyPr>
            <a:normAutofit fontScale="90000"/>
          </a:bodyPr>
          <a:lstStyle/>
          <a:p>
            <a:r>
              <a:rPr lang="nl-BE" dirty="0"/>
              <a:t>Built4People</a:t>
            </a:r>
            <a:endParaRPr lang="en-BE" dirty="0"/>
          </a:p>
        </p:txBody>
      </p:sp>
      <p:pic>
        <p:nvPicPr>
          <p:cNvPr id="6" name="Picture 5">
            <a:extLst>
              <a:ext uri="{FF2B5EF4-FFF2-40B4-BE49-F238E27FC236}">
                <a16:creationId xmlns:a16="http://schemas.microsoft.com/office/drawing/2014/main" id="{35F5655C-B9D7-224B-5DF1-0080B21914E8}"/>
              </a:ext>
            </a:extLst>
          </p:cNvPr>
          <p:cNvPicPr>
            <a:picLocks noChangeAspect="1"/>
          </p:cNvPicPr>
          <p:nvPr/>
        </p:nvPicPr>
        <p:blipFill>
          <a:blip r:embed="rId2"/>
          <a:stretch>
            <a:fillRect/>
          </a:stretch>
        </p:blipFill>
        <p:spPr>
          <a:xfrm>
            <a:off x="3438016" y="1529430"/>
            <a:ext cx="8753984" cy="5243098"/>
          </a:xfrm>
          <a:prstGeom prst="rect">
            <a:avLst/>
          </a:prstGeom>
        </p:spPr>
      </p:pic>
      <p:sp>
        <p:nvSpPr>
          <p:cNvPr id="7" name="Rectangle: Rounded Corners 6">
            <a:extLst>
              <a:ext uri="{FF2B5EF4-FFF2-40B4-BE49-F238E27FC236}">
                <a16:creationId xmlns:a16="http://schemas.microsoft.com/office/drawing/2014/main" id="{E06D4309-28D6-A5B0-B3B1-578B00786F7B}"/>
              </a:ext>
            </a:extLst>
          </p:cNvPr>
          <p:cNvSpPr/>
          <p:nvPr/>
        </p:nvSpPr>
        <p:spPr>
          <a:xfrm>
            <a:off x="470263" y="1802674"/>
            <a:ext cx="3640183" cy="450233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rPr>
              <a:t>The METABUILDING platform is the digital meeting place for the innovation ecosystem of the European built environment sector.​​ It brings together stakeholders from the construction sector and emerging industrial sectors such as recycling &amp; circular economy, additive manufacturing, nature-based solutions, and the digital industry. </a:t>
            </a:r>
          </a:p>
        </p:txBody>
      </p:sp>
    </p:spTree>
    <p:extLst>
      <p:ext uri="{BB962C8B-B14F-4D97-AF65-F5344CB8AC3E}">
        <p14:creationId xmlns:p14="http://schemas.microsoft.com/office/powerpoint/2010/main" val="2744666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t>Buildings and the urban </a:t>
            </a:r>
            <a:r>
              <a:rPr lang="it-IT" sz="2800" dirty="0" err="1"/>
              <a:t>fabric</a:t>
            </a:r>
            <a:endParaRPr lang="it-IT" sz="2800" dirty="0"/>
          </a:p>
          <a:p>
            <a:pPr marL="285750" indent="-285750">
              <a:buFont typeface="Arial" panose="020B0604020202020204" pitchFamily="34" charset="0"/>
              <a:buChar char="•"/>
            </a:pPr>
            <a:r>
              <a:rPr lang="it-IT" sz="2800" dirty="0" err="1"/>
              <a:t>Modelling</a:t>
            </a:r>
            <a:r>
              <a:rPr lang="it-IT" sz="2800" dirty="0"/>
              <a:t> buildings </a:t>
            </a:r>
            <a:r>
              <a:rPr lang="it-IT" sz="2800" dirty="0" err="1"/>
              <a:t>as</a:t>
            </a:r>
            <a:r>
              <a:rPr lang="it-IT" sz="2800" dirty="0"/>
              <a:t> </a:t>
            </a:r>
            <a:r>
              <a:rPr lang="it-IT" sz="2800" dirty="0" err="1"/>
              <a:t>geospatial</a:t>
            </a:r>
            <a:r>
              <a:rPr lang="it-IT" sz="2800" dirty="0"/>
              <a:t> </a:t>
            </a:r>
            <a:r>
              <a:rPr lang="it-IT" sz="2800" dirty="0" err="1"/>
              <a:t>objects</a:t>
            </a:r>
            <a:endParaRPr lang="it-IT" sz="2800" dirty="0"/>
          </a:p>
          <a:p>
            <a:pPr marL="285750" indent="-285750">
              <a:buFont typeface="Arial" panose="020B0604020202020204" pitchFamily="34" charset="0"/>
              <a:buChar char="•"/>
            </a:pPr>
            <a:r>
              <a:rPr lang="it-IT" sz="2800" dirty="0"/>
              <a:t>Buildings in </a:t>
            </a:r>
            <a:r>
              <a:rPr lang="it-IT" sz="2800" dirty="0" err="1"/>
              <a:t>important</a:t>
            </a:r>
            <a:r>
              <a:rPr lang="it-IT" sz="2800" dirty="0"/>
              <a:t> </a:t>
            </a:r>
            <a:r>
              <a:rPr lang="it-IT" sz="2800" dirty="0" err="1"/>
              <a:t>European</a:t>
            </a:r>
            <a:r>
              <a:rPr lang="it-IT" sz="2800" dirty="0"/>
              <a:t> </a:t>
            </a:r>
            <a:r>
              <a:rPr lang="it-IT" sz="2800" dirty="0" err="1"/>
              <a:t>initiatives</a:t>
            </a:r>
            <a:endParaRPr lang="it-IT" sz="2800" dirty="0"/>
          </a:p>
          <a:p>
            <a:pPr marL="285750" indent="-285750">
              <a:buFont typeface="Arial" panose="020B0604020202020204" pitchFamily="34" charset="0"/>
              <a:buChar char="•"/>
            </a:pPr>
            <a:r>
              <a:rPr lang="it-IT" sz="2800" dirty="0">
                <a:solidFill>
                  <a:srgbClr val="C00000"/>
                </a:solidFill>
              </a:rPr>
              <a:t>The </a:t>
            </a:r>
            <a:r>
              <a:rPr lang="it-IT" sz="2800" dirty="0" err="1">
                <a:solidFill>
                  <a:srgbClr val="C00000"/>
                </a:solidFill>
              </a:rPr>
              <a:t>role</a:t>
            </a:r>
            <a:r>
              <a:rPr lang="it-IT" sz="2800" dirty="0">
                <a:solidFill>
                  <a:srgbClr val="C00000"/>
                </a:solidFill>
              </a:rPr>
              <a:t> of buildings in CCA &amp; CCM</a:t>
            </a:r>
          </a:p>
          <a:p>
            <a:pPr marL="285750" indent="-285750">
              <a:buFont typeface="Arial" panose="020B0604020202020204" pitchFamily="34" charset="0"/>
              <a:buChar char="•"/>
            </a:pPr>
            <a:r>
              <a:rPr lang="it-IT" sz="2800" dirty="0" err="1"/>
              <a:t>Conclusions</a:t>
            </a:r>
            <a:endParaRPr lang="it-IT" sz="2800" dirty="0"/>
          </a:p>
        </p:txBody>
      </p:sp>
    </p:spTree>
    <p:extLst>
      <p:ext uri="{BB962C8B-B14F-4D97-AF65-F5344CB8AC3E}">
        <p14:creationId xmlns:p14="http://schemas.microsoft.com/office/powerpoint/2010/main" val="1204308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D1F4B-FA5C-34BA-F531-47A80FD211AD}"/>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AE15D5A3-0393-760A-7880-5D2CA429DDA0}"/>
              </a:ext>
            </a:extLst>
          </p:cNvPr>
          <p:cNvSpPr>
            <a:spLocks noGrp="1"/>
          </p:cNvSpPr>
          <p:nvPr>
            <p:ph type="body" sz="quarter" idx="10"/>
          </p:nvPr>
        </p:nvSpPr>
        <p:spPr/>
        <p:txBody>
          <a:bodyPr/>
          <a:lstStyle/>
          <a:p>
            <a:r>
              <a:rPr lang="nl-BE" dirty="0"/>
              <a:t>… </a:t>
            </a:r>
            <a:r>
              <a:rPr lang="nl-BE" dirty="0" err="1"/>
              <a:t>they</a:t>
            </a:r>
            <a:r>
              <a:rPr lang="nl-BE" dirty="0"/>
              <a:t> </a:t>
            </a:r>
            <a:r>
              <a:rPr lang="nl-BE" dirty="0" err="1"/>
              <a:t>can</a:t>
            </a:r>
            <a:r>
              <a:rPr lang="nl-BE" dirty="0"/>
              <a:t> </a:t>
            </a:r>
            <a:r>
              <a:rPr lang="nl-BE" dirty="0" err="1"/>
              <a:t>negatively</a:t>
            </a:r>
            <a:r>
              <a:rPr lang="nl-BE" dirty="0"/>
              <a:t> or </a:t>
            </a:r>
            <a:r>
              <a:rPr lang="nl-BE" dirty="0" err="1"/>
              <a:t>positively</a:t>
            </a:r>
            <a:r>
              <a:rPr lang="nl-BE" dirty="0"/>
              <a:t> impact CC</a:t>
            </a:r>
            <a:endParaRPr lang="en-BE" dirty="0"/>
          </a:p>
        </p:txBody>
      </p:sp>
      <p:pic>
        <p:nvPicPr>
          <p:cNvPr id="6" name="Picture 5" descr="A black building with windows and a car parked in front of it&#10;&#10;Description automatically generated">
            <a:extLst>
              <a:ext uri="{FF2B5EF4-FFF2-40B4-BE49-F238E27FC236}">
                <a16:creationId xmlns:a16="http://schemas.microsoft.com/office/drawing/2014/main" id="{874C5FE2-059C-CB27-88F6-E43D66CD65D9}"/>
              </a:ext>
            </a:extLst>
          </p:cNvPr>
          <p:cNvPicPr>
            <a:picLocks noChangeAspect="1"/>
          </p:cNvPicPr>
          <p:nvPr/>
        </p:nvPicPr>
        <p:blipFill>
          <a:blip r:embed="rId2"/>
          <a:stretch>
            <a:fillRect/>
          </a:stretch>
        </p:blipFill>
        <p:spPr>
          <a:xfrm>
            <a:off x="8787218" y="956982"/>
            <a:ext cx="2143125" cy="2143125"/>
          </a:xfrm>
          <a:prstGeom prst="rect">
            <a:avLst/>
          </a:prstGeom>
        </p:spPr>
      </p:pic>
      <p:pic>
        <p:nvPicPr>
          <p:cNvPr id="8" name="Picture 7" descr="A brick building with a bicycle parked in front of it with Edgar Allan Poe House and Museum in the background&#10;&#10;Description automatically generated">
            <a:extLst>
              <a:ext uri="{FF2B5EF4-FFF2-40B4-BE49-F238E27FC236}">
                <a16:creationId xmlns:a16="http://schemas.microsoft.com/office/drawing/2014/main" id="{37C78A87-04D5-943C-840F-2B53E88498FE}"/>
              </a:ext>
            </a:extLst>
          </p:cNvPr>
          <p:cNvPicPr>
            <a:picLocks noChangeAspect="1"/>
          </p:cNvPicPr>
          <p:nvPr/>
        </p:nvPicPr>
        <p:blipFill>
          <a:blip r:embed="rId3"/>
          <a:stretch>
            <a:fillRect/>
          </a:stretch>
        </p:blipFill>
        <p:spPr>
          <a:xfrm>
            <a:off x="6723017" y="2933062"/>
            <a:ext cx="1951401" cy="2932433"/>
          </a:xfrm>
          <a:prstGeom prst="rect">
            <a:avLst/>
          </a:prstGeom>
        </p:spPr>
      </p:pic>
      <p:pic>
        <p:nvPicPr>
          <p:cNvPr id="10" name="Picture 9" descr="A brick wall and ceiling&#10;&#10;Description automatically generated">
            <a:extLst>
              <a:ext uri="{FF2B5EF4-FFF2-40B4-BE49-F238E27FC236}">
                <a16:creationId xmlns:a16="http://schemas.microsoft.com/office/drawing/2014/main" id="{337213DA-1D23-68EE-BE35-050AB5E89FE7}"/>
              </a:ext>
            </a:extLst>
          </p:cNvPr>
          <p:cNvPicPr>
            <a:picLocks noChangeAspect="1"/>
          </p:cNvPicPr>
          <p:nvPr/>
        </p:nvPicPr>
        <p:blipFill>
          <a:blip r:embed="rId4"/>
          <a:stretch>
            <a:fillRect/>
          </a:stretch>
        </p:blipFill>
        <p:spPr>
          <a:xfrm>
            <a:off x="3640848" y="2194918"/>
            <a:ext cx="2591500" cy="1941124"/>
          </a:xfrm>
          <a:prstGeom prst="rect">
            <a:avLst/>
          </a:prstGeom>
        </p:spPr>
      </p:pic>
      <p:pic>
        <p:nvPicPr>
          <p:cNvPr id="12" name="Picture 11" descr="A pile of windows stacked on top of each other&#10;&#10;Description automatically generated">
            <a:extLst>
              <a:ext uri="{FF2B5EF4-FFF2-40B4-BE49-F238E27FC236}">
                <a16:creationId xmlns:a16="http://schemas.microsoft.com/office/drawing/2014/main" id="{2577F806-C5BF-E6E9-C59B-045F54CEE0E6}"/>
              </a:ext>
            </a:extLst>
          </p:cNvPr>
          <p:cNvPicPr>
            <a:picLocks noChangeAspect="1"/>
          </p:cNvPicPr>
          <p:nvPr/>
        </p:nvPicPr>
        <p:blipFill>
          <a:blip r:embed="rId5"/>
          <a:stretch>
            <a:fillRect/>
          </a:stretch>
        </p:blipFill>
        <p:spPr>
          <a:xfrm>
            <a:off x="647381" y="4112895"/>
            <a:ext cx="2609850" cy="1752600"/>
          </a:xfrm>
          <a:prstGeom prst="rect">
            <a:avLst/>
          </a:prstGeom>
        </p:spPr>
      </p:pic>
      <p:pic>
        <p:nvPicPr>
          <p:cNvPr id="14" name="Picture 13" descr="A driveway with a planter and a car parked in the background&#10;&#10;Description automatically generated with medium confidence">
            <a:extLst>
              <a:ext uri="{FF2B5EF4-FFF2-40B4-BE49-F238E27FC236}">
                <a16:creationId xmlns:a16="http://schemas.microsoft.com/office/drawing/2014/main" id="{51778258-927F-AEA9-A3BE-50EF749A6688}"/>
              </a:ext>
            </a:extLst>
          </p:cNvPr>
          <p:cNvPicPr>
            <a:picLocks noChangeAspect="1"/>
          </p:cNvPicPr>
          <p:nvPr/>
        </p:nvPicPr>
        <p:blipFill>
          <a:blip r:embed="rId6"/>
          <a:stretch>
            <a:fillRect/>
          </a:stretch>
        </p:blipFill>
        <p:spPr>
          <a:xfrm>
            <a:off x="9267999" y="3211881"/>
            <a:ext cx="1847850" cy="2466975"/>
          </a:xfrm>
          <a:prstGeom prst="rect">
            <a:avLst/>
          </a:prstGeom>
        </p:spPr>
      </p:pic>
      <p:sp>
        <p:nvSpPr>
          <p:cNvPr id="15" name="Rectangle: Rounded Corners 14">
            <a:extLst>
              <a:ext uri="{FF2B5EF4-FFF2-40B4-BE49-F238E27FC236}">
                <a16:creationId xmlns:a16="http://schemas.microsoft.com/office/drawing/2014/main" id="{3BF1A977-0F74-84CB-6019-283E116A88AF}"/>
              </a:ext>
            </a:extLst>
          </p:cNvPr>
          <p:cNvSpPr/>
          <p:nvPr/>
        </p:nvSpPr>
        <p:spPr>
          <a:xfrm>
            <a:off x="796317" y="2353539"/>
            <a:ext cx="2311979" cy="149313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accent4">
                    <a:lumMod val="50000"/>
                  </a:schemeClr>
                </a:solidFill>
              </a:rPr>
              <a:t>In Belgium, 22% of CO2 is </a:t>
            </a:r>
            <a:r>
              <a:rPr lang="nl-BE" dirty="0" err="1">
                <a:solidFill>
                  <a:schemeClr val="accent4">
                    <a:lumMod val="50000"/>
                  </a:schemeClr>
                </a:solidFill>
              </a:rPr>
              <a:t>emitted</a:t>
            </a:r>
            <a:r>
              <a:rPr lang="nl-BE" dirty="0">
                <a:solidFill>
                  <a:schemeClr val="accent4">
                    <a:lumMod val="50000"/>
                  </a:schemeClr>
                </a:solidFill>
              </a:rPr>
              <a:t> </a:t>
            </a:r>
            <a:r>
              <a:rPr lang="nl-BE" dirty="0" err="1">
                <a:solidFill>
                  <a:schemeClr val="accent4">
                    <a:lumMod val="50000"/>
                  </a:schemeClr>
                </a:solidFill>
              </a:rPr>
              <a:t>by</a:t>
            </a:r>
            <a:r>
              <a:rPr lang="nl-BE" dirty="0">
                <a:solidFill>
                  <a:schemeClr val="accent4">
                    <a:lumMod val="50000"/>
                  </a:schemeClr>
                </a:solidFill>
              </a:rPr>
              <a:t> </a:t>
            </a:r>
            <a:r>
              <a:rPr lang="nl-BE" dirty="0" err="1">
                <a:solidFill>
                  <a:schemeClr val="accent4">
                    <a:lumMod val="50000"/>
                  </a:schemeClr>
                </a:solidFill>
              </a:rPr>
              <a:t>houses</a:t>
            </a:r>
            <a:r>
              <a:rPr lang="nl-BE" dirty="0">
                <a:solidFill>
                  <a:schemeClr val="accent4">
                    <a:lumMod val="50000"/>
                  </a:schemeClr>
                </a:solidFill>
              </a:rPr>
              <a:t>, 8% </a:t>
            </a:r>
            <a:r>
              <a:rPr lang="nl-BE" dirty="0" err="1">
                <a:solidFill>
                  <a:schemeClr val="accent4">
                    <a:lumMod val="50000"/>
                  </a:schemeClr>
                </a:solidFill>
              </a:rPr>
              <a:t>by</a:t>
            </a:r>
            <a:r>
              <a:rPr lang="nl-BE" dirty="0">
                <a:solidFill>
                  <a:schemeClr val="accent4">
                    <a:lumMod val="50000"/>
                  </a:schemeClr>
                </a:solidFill>
              </a:rPr>
              <a:t> </a:t>
            </a:r>
            <a:r>
              <a:rPr lang="nl-BE" dirty="0" err="1">
                <a:solidFill>
                  <a:schemeClr val="accent4">
                    <a:lumMod val="50000"/>
                  </a:schemeClr>
                </a:solidFill>
              </a:rPr>
              <a:t>other</a:t>
            </a:r>
            <a:r>
              <a:rPr lang="nl-BE" dirty="0">
                <a:solidFill>
                  <a:schemeClr val="accent4">
                    <a:lumMod val="50000"/>
                  </a:schemeClr>
                </a:solidFill>
              </a:rPr>
              <a:t> buildings</a:t>
            </a:r>
            <a:endParaRPr lang="en-BE" dirty="0">
              <a:solidFill>
                <a:schemeClr val="accent4">
                  <a:lumMod val="50000"/>
                </a:schemeClr>
              </a:solidFill>
            </a:endParaRPr>
          </a:p>
        </p:txBody>
      </p:sp>
      <p:sp>
        <p:nvSpPr>
          <p:cNvPr id="16" name="TextBox 15">
            <a:extLst>
              <a:ext uri="{FF2B5EF4-FFF2-40B4-BE49-F238E27FC236}">
                <a16:creationId xmlns:a16="http://schemas.microsoft.com/office/drawing/2014/main" id="{DCFC3B28-8A4C-057F-8111-5330DA241D22}"/>
              </a:ext>
            </a:extLst>
          </p:cNvPr>
          <p:cNvSpPr txBox="1"/>
          <p:nvPr/>
        </p:nvSpPr>
        <p:spPr>
          <a:xfrm>
            <a:off x="8704375" y="587650"/>
            <a:ext cx="1686680" cy="369332"/>
          </a:xfrm>
          <a:prstGeom prst="rect">
            <a:avLst/>
          </a:prstGeom>
          <a:noFill/>
        </p:spPr>
        <p:txBody>
          <a:bodyPr wrap="none" rtlCol="0">
            <a:spAutoFit/>
          </a:bodyPr>
          <a:lstStyle/>
          <a:p>
            <a:r>
              <a:rPr lang="nl-BE" b="1" dirty="0"/>
              <a:t>Dark </a:t>
            </a:r>
            <a:r>
              <a:rPr lang="nl-BE" b="1" dirty="0" err="1"/>
              <a:t>colours</a:t>
            </a:r>
            <a:endParaRPr lang="nl-BE" b="1" dirty="0"/>
          </a:p>
        </p:txBody>
      </p:sp>
      <p:pic>
        <p:nvPicPr>
          <p:cNvPr id="18" name="Picture 17" descr="A building with a tower in the background&#10;&#10;Description automatically generated">
            <a:extLst>
              <a:ext uri="{FF2B5EF4-FFF2-40B4-BE49-F238E27FC236}">
                <a16:creationId xmlns:a16="http://schemas.microsoft.com/office/drawing/2014/main" id="{AF78FA90-7685-5D9D-6F42-11FDC1E9C587}"/>
              </a:ext>
            </a:extLst>
          </p:cNvPr>
          <p:cNvPicPr>
            <a:picLocks noChangeAspect="1"/>
          </p:cNvPicPr>
          <p:nvPr/>
        </p:nvPicPr>
        <p:blipFill>
          <a:blip r:embed="rId7"/>
          <a:stretch>
            <a:fillRect/>
          </a:stretch>
        </p:blipFill>
        <p:spPr>
          <a:xfrm>
            <a:off x="3640848" y="4213997"/>
            <a:ext cx="2914650" cy="1571625"/>
          </a:xfrm>
          <a:prstGeom prst="rect">
            <a:avLst/>
          </a:prstGeom>
        </p:spPr>
      </p:pic>
      <p:sp>
        <p:nvSpPr>
          <p:cNvPr id="19" name="TextBox 18">
            <a:extLst>
              <a:ext uri="{FF2B5EF4-FFF2-40B4-BE49-F238E27FC236}">
                <a16:creationId xmlns:a16="http://schemas.microsoft.com/office/drawing/2014/main" id="{0D5DBAFD-6A0E-8D86-113B-4344EBD702FA}"/>
              </a:ext>
            </a:extLst>
          </p:cNvPr>
          <p:cNvSpPr txBox="1"/>
          <p:nvPr/>
        </p:nvSpPr>
        <p:spPr>
          <a:xfrm>
            <a:off x="9267089" y="5716352"/>
            <a:ext cx="1976823" cy="369332"/>
          </a:xfrm>
          <a:prstGeom prst="rect">
            <a:avLst/>
          </a:prstGeom>
          <a:noFill/>
        </p:spPr>
        <p:txBody>
          <a:bodyPr wrap="none" rtlCol="0">
            <a:spAutoFit/>
          </a:bodyPr>
          <a:lstStyle/>
          <a:p>
            <a:r>
              <a:rPr lang="nl-BE" b="1" dirty="0" err="1"/>
              <a:t>Paved</a:t>
            </a:r>
            <a:r>
              <a:rPr lang="nl-BE" b="1" dirty="0"/>
              <a:t> </a:t>
            </a:r>
            <a:r>
              <a:rPr lang="nl-BE" b="1" dirty="0" err="1"/>
              <a:t>gardens</a:t>
            </a:r>
            <a:endParaRPr lang="nl-BE" b="1" dirty="0"/>
          </a:p>
        </p:txBody>
      </p:sp>
      <p:sp>
        <p:nvSpPr>
          <p:cNvPr id="20" name="TextBox 19">
            <a:extLst>
              <a:ext uri="{FF2B5EF4-FFF2-40B4-BE49-F238E27FC236}">
                <a16:creationId xmlns:a16="http://schemas.microsoft.com/office/drawing/2014/main" id="{CB334B65-DC4D-7342-D81E-6DDAEFA2A540}"/>
              </a:ext>
            </a:extLst>
          </p:cNvPr>
          <p:cNvSpPr txBox="1"/>
          <p:nvPr/>
        </p:nvSpPr>
        <p:spPr>
          <a:xfrm>
            <a:off x="7444094" y="2563730"/>
            <a:ext cx="1260281" cy="369332"/>
          </a:xfrm>
          <a:prstGeom prst="rect">
            <a:avLst/>
          </a:prstGeom>
          <a:noFill/>
        </p:spPr>
        <p:txBody>
          <a:bodyPr wrap="none" rtlCol="0">
            <a:spAutoFit/>
          </a:bodyPr>
          <a:lstStyle/>
          <a:p>
            <a:r>
              <a:rPr lang="nl-BE" b="1" dirty="0"/>
              <a:t>Old </a:t>
            </a:r>
            <a:r>
              <a:rPr lang="nl-BE" b="1" dirty="0" err="1"/>
              <a:t>walls</a:t>
            </a:r>
            <a:endParaRPr lang="nl-BE" b="1" dirty="0"/>
          </a:p>
        </p:txBody>
      </p:sp>
      <p:sp>
        <p:nvSpPr>
          <p:cNvPr id="21" name="TextBox 20">
            <a:extLst>
              <a:ext uri="{FF2B5EF4-FFF2-40B4-BE49-F238E27FC236}">
                <a16:creationId xmlns:a16="http://schemas.microsoft.com/office/drawing/2014/main" id="{ABEBC750-E2A7-4F72-E150-B3847E7520C7}"/>
              </a:ext>
            </a:extLst>
          </p:cNvPr>
          <p:cNvSpPr txBox="1"/>
          <p:nvPr/>
        </p:nvSpPr>
        <p:spPr>
          <a:xfrm>
            <a:off x="6232348" y="2168873"/>
            <a:ext cx="2411238" cy="369332"/>
          </a:xfrm>
          <a:prstGeom prst="rect">
            <a:avLst/>
          </a:prstGeom>
          <a:noFill/>
        </p:spPr>
        <p:txBody>
          <a:bodyPr wrap="none" rtlCol="0">
            <a:spAutoFit/>
          </a:bodyPr>
          <a:lstStyle/>
          <a:p>
            <a:r>
              <a:rPr lang="nl-BE" b="1" dirty="0"/>
              <a:t>Non-</a:t>
            </a:r>
            <a:r>
              <a:rPr lang="nl-BE" b="1" dirty="0" err="1"/>
              <a:t>isolated</a:t>
            </a:r>
            <a:r>
              <a:rPr lang="nl-BE" b="1" dirty="0"/>
              <a:t> </a:t>
            </a:r>
            <a:r>
              <a:rPr lang="nl-BE" b="1" dirty="0" err="1"/>
              <a:t>roofs</a:t>
            </a:r>
            <a:endParaRPr lang="nl-BE" b="1" dirty="0"/>
          </a:p>
        </p:txBody>
      </p:sp>
      <p:sp>
        <p:nvSpPr>
          <p:cNvPr id="22" name="TextBox 21">
            <a:extLst>
              <a:ext uri="{FF2B5EF4-FFF2-40B4-BE49-F238E27FC236}">
                <a16:creationId xmlns:a16="http://schemas.microsoft.com/office/drawing/2014/main" id="{7ABBBB8C-A027-9664-51E2-73CF7FF6159C}"/>
              </a:ext>
            </a:extLst>
          </p:cNvPr>
          <p:cNvSpPr txBox="1"/>
          <p:nvPr/>
        </p:nvSpPr>
        <p:spPr>
          <a:xfrm>
            <a:off x="3598474" y="5811834"/>
            <a:ext cx="1947969" cy="369332"/>
          </a:xfrm>
          <a:prstGeom prst="rect">
            <a:avLst/>
          </a:prstGeom>
          <a:noFill/>
        </p:spPr>
        <p:txBody>
          <a:bodyPr wrap="none" rtlCol="0">
            <a:spAutoFit/>
          </a:bodyPr>
          <a:lstStyle/>
          <a:p>
            <a:r>
              <a:rPr lang="nl-BE" b="1" dirty="0" err="1"/>
              <a:t>Paved</a:t>
            </a:r>
            <a:r>
              <a:rPr lang="nl-BE" b="1" dirty="0"/>
              <a:t> squares</a:t>
            </a:r>
          </a:p>
        </p:txBody>
      </p:sp>
      <p:sp>
        <p:nvSpPr>
          <p:cNvPr id="23" name="TextBox 22">
            <a:extLst>
              <a:ext uri="{FF2B5EF4-FFF2-40B4-BE49-F238E27FC236}">
                <a16:creationId xmlns:a16="http://schemas.microsoft.com/office/drawing/2014/main" id="{AC466854-33BE-9172-E5C9-71ABD167AEAB}"/>
              </a:ext>
            </a:extLst>
          </p:cNvPr>
          <p:cNvSpPr txBox="1"/>
          <p:nvPr/>
        </p:nvSpPr>
        <p:spPr>
          <a:xfrm>
            <a:off x="534581" y="5862331"/>
            <a:ext cx="1696298" cy="369332"/>
          </a:xfrm>
          <a:prstGeom prst="rect">
            <a:avLst/>
          </a:prstGeom>
          <a:noFill/>
        </p:spPr>
        <p:txBody>
          <a:bodyPr wrap="none" rtlCol="0">
            <a:spAutoFit/>
          </a:bodyPr>
          <a:lstStyle/>
          <a:p>
            <a:r>
              <a:rPr lang="nl-BE" b="1" dirty="0"/>
              <a:t>Old </a:t>
            </a:r>
            <a:r>
              <a:rPr lang="nl-BE" b="1" dirty="0" err="1"/>
              <a:t>windows</a:t>
            </a:r>
            <a:endParaRPr lang="nl-BE" b="1" dirty="0"/>
          </a:p>
        </p:txBody>
      </p:sp>
    </p:spTree>
    <p:extLst>
      <p:ext uri="{BB962C8B-B14F-4D97-AF65-F5344CB8AC3E}">
        <p14:creationId xmlns:p14="http://schemas.microsoft.com/office/powerpoint/2010/main" val="2492351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t>Buildings and the urban </a:t>
            </a:r>
            <a:r>
              <a:rPr lang="it-IT" sz="2800" dirty="0" err="1"/>
              <a:t>fabric</a:t>
            </a:r>
            <a:endParaRPr lang="it-IT" sz="2800" dirty="0"/>
          </a:p>
          <a:p>
            <a:pPr marL="285750" indent="-285750">
              <a:buFont typeface="Arial" panose="020B0604020202020204" pitchFamily="34" charset="0"/>
              <a:buChar char="•"/>
            </a:pPr>
            <a:r>
              <a:rPr lang="it-IT" sz="2800" dirty="0" err="1"/>
              <a:t>Modelling</a:t>
            </a:r>
            <a:r>
              <a:rPr lang="it-IT" sz="2800" dirty="0"/>
              <a:t> buildings </a:t>
            </a:r>
            <a:r>
              <a:rPr lang="it-IT" sz="2800" dirty="0" err="1"/>
              <a:t>as</a:t>
            </a:r>
            <a:r>
              <a:rPr lang="it-IT" sz="2800" dirty="0"/>
              <a:t> </a:t>
            </a:r>
            <a:r>
              <a:rPr lang="it-IT" sz="2800" dirty="0" err="1"/>
              <a:t>geospatial</a:t>
            </a:r>
            <a:r>
              <a:rPr lang="it-IT" sz="2800" dirty="0"/>
              <a:t> </a:t>
            </a:r>
            <a:r>
              <a:rPr lang="it-IT" sz="2800" dirty="0" err="1"/>
              <a:t>objects</a:t>
            </a:r>
            <a:endParaRPr lang="it-IT" sz="2800" dirty="0"/>
          </a:p>
          <a:p>
            <a:pPr marL="285750" indent="-285750">
              <a:buFont typeface="Arial" panose="020B0604020202020204" pitchFamily="34" charset="0"/>
              <a:buChar char="•"/>
            </a:pPr>
            <a:r>
              <a:rPr lang="it-IT" sz="2800" dirty="0"/>
              <a:t>Buildings in </a:t>
            </a:r>
            <a:r>
              <a:rPr lang="it-IT" sz="2800" dirty="0" err="1"/>
              <a:t>important</a:t>
            </a:r>
            <a:r>
              <a:rPr lang="it-IT" sz="2800" dirty="0"/>
              <a:t> </a:t>
            </a:r>
            <a:r>
              <a:rPr lang="it-IT" sz="2800" dirty="0" err="1"/>
              <a:t>European</a:t>
            </a:r>
            <a:r>
              <a:rPr lang="it-IT" sz="2800" dirty="0"/>
              <a:t> </a:t>
            </a:r>
            <a:r>
              <a:rPr lang="it-IT" sz="2800" dirty="0" err="1"/>
              <a:t>initiatives</a:t>
            </a:r>
            <a:endParaRPr lang="it-IT" sz="2800" dirty="0"/>
          </a:p>
          <a:p>
            <a:pPr marL="285750" indent="-285750">
              <a:buFont typeface="Arial" panose="020B0604020202020204" pitchFamily="34" charset="0"/>
              <a:buChar char="•"/>
            </a:pPr>
            <a:r>
              <a:rPr lang="it-IT" sz="2800" dirty="0"/>
              <a:t>The </a:t>
            </a:r>
            <a:r>
              <a:rPr lang="it-IT" sz="2800" dirty="0" err="1"/>
              <a:t>role</a:t>
            </a:r>
            <a:r>
              <a:rPr lang="it-IT" sz="2800" dirty="0"/>
              <a:t> of buildings in CCA &amp; CCM</a:t>
            </a:r>
          </a:p>
          <a:p>
            <a:pPr marL="285750" indent="-285750">
              <a:buFont typeface="Arial" panose="020B0604020202020204" pitchFamily="34" charset="0"/>
              <a:buChar char="•"/>
            </a:pPr>
            <a:r>
              <a:rPr lang="it-IT" sz="2800" dirty="0" err="1"/>
              <a:t>Conclusions</a:t>
            </a:r>
            <a:endParaRPr lang="it-IT" sz="2800" dirty="0"/>
          </a:p>
        </p:txBody>
      </p:sp>
    </p:spTree>
    <p:extLst>
      <p:ext uri="{BB962C8B-B14F-4D97-AF65-F5344CB8AC3E}">
        <p14:creationId xmlns:p14="http://schemas.microsoft.com/office/powerpoint/2010/main" val="1078394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121E-5F42-9333-6350-B4912B6355B7}"/>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D54AB734-F9D0-8037-6697-44E6143E7F86}"/>
              </a:ext>
            </a:extLst>
          </p:cNvPr>
          <p:cNvSpPr>
            <a:spLocks noGrp="1"/>
          </p:cNvSpPr>
          <p:nvPr>
            <p:ph type="body" sz="quarter" idx="10"/>
          </p:nvPr>
        </p:nvSpPr>
        <p:spPr/>
        <p:txBody>
          <a:bodyPr/>
          <a:lstStyle/>
          <a:p>
            <a:r>
              <a:rPr lang="nl-BE" dirty="0"/>
              <a:t>… </a:t>
            </a:r>
            <a:r>
              <a:rPr lang="nl-BE" dirty="0" err="1"/>
              <a:t>Example</a:t>
            </a:r>
            <a:r>
              <a:rPr lang="nl-BE" dirty="0"/>
              <a:t> of Leuven 2030</a:t>
            </a:r>
            <a:endParaRPr lang="en-BE" dirty="0"/>
          </a:p>
        </p:txBody>
      </p:sp>
      <p:pic>
        <p:nvPicPr>
          <p:cNvPr id="6" name="Picture 5">
            <a:extLst>
              <a:ext uri="{FF2B5EF4-FFF2-40B4-BE49-F238E27FC236}">
                <a16:creationId xmlns:a16="http://schemas.microsoft.com/office/drawing/2014/main" id="{D7D25B26-6326-A205-0B29-0C8536269383}"/>
              </a:ext>
            </a:extLst>
          </p:cNvPr>
          <p:cNvPicPr>
            <a:picLocks noChangeAspect="1"/>
          </p:cNvPicPr>
          <p:nvPr/>
        </p:nvPicPr>
        <p:blipFill>
          <a:blip r:embed="rId2"/>
          <a:stretch>
            <a:fillRect/>
          </a:stretch>
        </p:blipFill>
        <p:spPr>
          <a:xfrm>
            <a:off x="5974079" y="1647276"/>
            <a:ext cx="5997453" cy="5027843"/>
          </a:xfrm>
          <a:prstGeom prst="rect">
            <a:avLst/>
          </a:prstGeom>
        </p:spPr>
      </p:pic>
      <p:sp>
        <p:nvSpPr>
          <p:cNvPr id="7" name="Rectangle: Rounded Corners 6">
            <a:extLst>
              <a:ext uri="{FF2B5EF4-FFF2-40B4-BE49-F238E27FC236}">
                <a16:creationId xmlns:a16="http://schemas.microsoft.com/office/drawing/2014/main" id="{4EB3795F-7BD1-8629-7C5F-156DB39E1F04}"/>
              </a:ext>
            </a:extLst>
          </p:cNvPr>
          <p:cNvSpPr/>
          <p:nvPr/>
        </p:nvSpPr>
        <p:spPr>
          <a:xfrm>
            <a:off x="470263" y="2246811"/>
            <a:ext cx="4920343" cy="431945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4">
                    <a:lumMod val="50000"/>
                  </a:schemeClr>
                </a:solidFill>
              </a:rPr>
              <a:t>Key </a:t>
            </a:r>
            <a:r>
              <a:rPr lang="en-US" sz="2000" b="1" dirty="0" err="1">
                <a:solidFill>
                  <a:schemeClr val="accent4">
                    <a:lumMod val="50000"/>
                  </a:schemeClr>
                </a:solidFill>
              </a:rPr>
              <a:t>Programmes</a:t>
            </a:r>
            <a:endParaRPr lang="en-US" sz="2000" b="1" dirty="0">
              <a:solidFill>
                <a:schemeClr val="accent4">
                  <a:lumMod val="50000"/>
                </a:schemeClr>
              </a:solidFill>
            </a:endParaRPr>
          </a:p>
          <a:p>
            <a:pPr algn="ctr"/>
            <a:endParaRPr lang="en-US" sz="2000" b="1" dirty="0">
              <a:solidFill>
                <a:schemeClr val="accent4">
                  <a:lumMod val="50000"/>
                </a:schemeClr>
              </a:solidFill>
            </a:endParaRPr>
          </a:p>
          <a:p>
            <a:pPr marL="457200" indent="-457200" algn="ctr">
              <a:buFont typeface="+mj-lt"/>
              <a:buAutoNum type="arabicPeriod"/>
            </a:pPr>
            <a:r>
              <a:rPr lang="en-US" dirty="0">
                <a:solidFill>
                  <a:schemeClr val="accent4">
                    <a:lumMod val="50000"/>
                  </a:schemeClr>
                </a:solidFill>
              </a:rPr>
              <a:t>Renovate residential buildings</a:t>
            </a:r>
          </a:p>
          <a:p>
            <a:pPr marL="457200" indent="-457200" algn="ctr">
              <a:buFont typeface="+mj-lt"/>
              <a:buAutoNum type="arabicPeriod"/>
            </a:pPr>
            <a:r>
              <a:rPr lang="en-US" dirty="0">
                <a:solidFill>
                  <a:schemeClr val="accent4">
                    <a:lumMod val="50000"/>
                  </a:schemeClr>
                </a:solidFill>
              </a:rPr>
              <a:t>Renovate other buildings</a:t>
            </a:r>
          </a:p>
          <a:p>
            <a:pPr marL="457200" indent="-457200" algn="ctr">
              <a:buFont typeface="+mj-lt"/>
              <a:buAutoNum type="arabicPeriod"/>
            </a:pPr>
            <a:r>
              <a:rPr lang="en-US" dirty="0">
                <a:solidFill>
                  <a:schemeClr val="accent4">
                    <a:lumMod val="50000"/>
                  </a:schemeClr>
                </a:solidFill>
              </a:rPr>
              <a:t>Climate-neutral new buildings</a:t>
            </a:r>
          </a:p>
          <a:p>
            <a:pPr marL="457200" indent="-457200" algn="ctr">
              <a:buFont typeface="+mj-lt"/>
              <a:buAutoNum type="arabicPeriod"/>
            </a:pPr>
            <a:r>
              <a:rPr lang="en-US" sz="2000" dirty="0">
                <a:solidFill>
                  <a:schemeClr val="accent4">
                    <a:lumMod val="50000"/>
                  </a:schemeClr>
                </a:solidFill>
              </a:rPr>
              <a:t>A vibrant core and smart locations</a:t>
            </a:r>
          </a:p>
          <a:p>
            <a:pPr marL="457200" indent="-457200" algn="ctr">
              <a:buFont typeface="+mj-lt"/>
              <a:buAutoNum type="arabicPeriod"/>
            </a:pPr>
            <a:r>
              <a:rPr lang="en-US" sz="2000" dirty="0">
                <a:solidFill>
                  <a:schemeClr val="accent4">
                    <a:lumMod val="50000"/>
                  </a:schemeClr>
                </a:solidFill>
              </a:rPr>
              <a:t>Sustainable model shift</a:t>
            </a:r>
          </a:p>
          <a:p>
            <a:pPr marL="457200" indent="-457200" algn="ctr">
              <a:buFont typeface="+mj-lt"/>
              <a:buAutoNum type="arabicPeriod"/>
            </a:pPr>
            <a:r>
              <a:rPr lang="en-US" sz="2000" dirty="0">
                <a:solidFill>
                  <a:schemeClr val="accent4">
                    <a:lumMod val="50000"/>
                  </a:schemeClr>
                </a:solidFill>
              </a:rPr>
              <a:t>Greening vehicles</a:t>
            </a:r>
          </a:p>
          <a:p>
            <a:pPr marL="457200" indent="-457200" algn="ctr">
              <a:buFont typeface="+mj-lt"/>
              <a:buAutoNum type="arabicPeriod"/>
            </a:pPr>
            <a:r>
              <a:rPr lang="en-US" sz="2000" dirty="0">
                <a:solidFill>
                  <a:schemeClr val="accent4">
                    <a:lumMod val="50000"/>
                  </a:schemeClr>
                </a:solidFill>
              </a:rPr>
              <a:t>Green energy</a:t>
            </a:r>
          </a:p>
          <a:p>
            <a:pPr marL="457200" indent="-457200" algn="ctr">
              <a:buFont typeface="+mj-lt"/>
              <a:buAutoNum type="arabicPeriod"/>
            </a:pPr>
            <a:r>
              <a:rPr lang="en-US" sz="2000" dirty="0">
                <a:solidFill>
                  <a:schemeClr val="accent4">
                    <a:lumMod val="50000"/>
                  </a:schemeClr>
                </a:solidFill>
              </a:rPr>
              <a:t>Sustainable &amp; healthy food</a:t>
            </a:r>
          </a:p>
          <a:p>
            <a:pPr marL="457200" indent="-457200" algn="ctr">
              <a:buFont typeface="+mj-lt"/>
              <a:buAutoNum type="arabicPeriod"/>
            </a:pPr>
            <a:r>
              <a:rPr lang="en-US" sz="2000" dirty="0">
                <a:solidFill>
                  <a:schemeClr val="accent4">
                    <a:lumMod val="50000"/>
                  </a:schemeClr>
                </a:solidFill>
              </a:rPr>
              <a:t>Greening (public) spaces</a:t>
            </a:r>
          </a:p>
          <a:p>
            <a:pPr algn="ctr"/>
            <a:r>
              <a:rPr lang="en-US" sz="2000" dirty="0">
                <a:solidFill>
                  <a:schemeClr val="accent4">
                    <a:lumMod val="50000"/>
                  </a:schemeClr>
                </a:solidFill>
              </a:rPr>
              <a:t>…</a:t>
            </a:r>
          </a:p>
        </p:txBody>
      </p:sp>
    </p:spTree>
    <p:extLst>
      <p:ext uri="{BB962C8B-B14F-4D97-AF65-F5344CB8AC3E}">
        <p14:creationId xmlns:p14="http://schemas.microsoft.com/office/powerpoint/2010/main" val="2419109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8100-D3EF-8205-92F4-475D4BBB404E}"/>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20BDE3B2-F45F-BA77-0CD9-9602B92A0F04}"/>
              </a:ext>
            </a:extLst>
          </p:cNvPr>
          <p:cNvSpPr>
            <a:spLocks noGrp="1"/>
          </p:cNvSpPr>
          <p:nvPr>
            <p:ph type="body" sz="quarter" idx="10"/>
          </p:nvPr>
        </p:nvSpPr>
        <p:spPr/>
        <p:txBody>
          <a:bodyPr/>
          <a:lstStyle/>
          <a:p>
            <a:r>
              <a:rPr lang="nl-BE" dirty="0"/>
              <a:t>… </a:t>
            </a:r>
            <a:r>
              <a:rPr lang="nl-BE" dirty="0" err="1"/>
              <a:t>Citizens</a:t>
            </a:r>
            <a:r>
              <a:rPr lang="nl-BE" dirty="0"/>
              <a:t> </a:t>
            </a:r>
            <a:r>
              <a:rPr lang="nl-BE" dirty="0" err="1"/>
              <a:t>can</a:t>
            </a:r>
            <a:r>
              <a:rPr lang="nl-BE" dirty="0"/>
              <a:t> </a:t>
            </a:r>
            <a:r>
              <a:rPr lang="nl-BE" dirty="0" err="1"/>
              <a:t>contribute</a:t>
            </a:r>
            <a:r>
              <a:rPr lang="nl-BE" dirty="0"/>
              <a:t>, </a:t>
            </a:r>
            <a:r>
              <a:rPr lang="nl-BE" dirty="0" err="1"/>
              <a:t>cities</a:t>
            </a:r>
            <a:r>
              <a:rPr lang="nl-BE" dirty="0"/>
              <a:t> act &amp; </a:t>
            </a:r>
            <a:r>
              <a:rPr lang="nl-BE" dirty="0" err="1"/>
              <a:t>incentivize</a:t>
            </a:r>
            <a:endParaRPr lang="en-BE" dirty="0"/>
          </a:p>
        </p:txBody>
      </p:sp>
      <p:pic>
        <p:nvPicPr>
          <p:cNvPr id="6" name="Picture 5" descr="A roof of a house with grass on it&#10;&#10;Description automatically generated">
            <a:extLst>
              <a:ext uri="{FF2B5EF4-FFF2-40B4-BE49-F238E27FC236}">
                <a16:creationId xmlns:a16="http://schemas.microsoft.com/office/drawing/2014/main" id="{39E1EC27-FDD5-3959-A585-8E9A2C6C12A2}"/>
              </a:ext>
            </a:extLst>
          </p:cNvPr>
          <p:cNvPicPr>
            <a:picLocks noChangeAspect="1"/>
          </p:cNvPicPr>
          <p:nvPr/>
        </p:nvPicPr>
        <p:blipFill>
          <a:blip r:embed="rId2"/>
          <a:stretch>
            <a:fillRect/>
          </a:stretch>
        </p:blipFill>
        <p:spPr>
          <a:xfrm>
            <a:off x="8569098" y="1529430"/>
            <a:ext cx="2543175" cy="1800225"/>
          </a:xfrm>
          <a:prstGeom prst="rect">
            <a:avLst/>
          </a:prstGeom>
        </p:spPr>
      </p:pic>
      <p:pic>
        <p:nvPicPr>
          <p:cNvPr id="8" name="Picture 7" descr="A group of buildings with trees&#10;&#10;Description automatically generated">
            <a:extLst>
              <a:ext uri="{FF2B5EF4-FFF2-40B4-BE49-F238E27FC236}">
                <a16:creationId xmlns:a16="http://schemas.microsoft.com/office/drawing/2014/main" id="{96A95DAB-8E3D-6398-C9FF-C690BE9E7600}"/>
              </a:ext>
            </a:extLst>
          </p:cNvPr>
          <p:cNvPicPr>
            <a:picLocks noChangeAspect="1"/>
          </p:cNvPicPr>
          <p:nvPr/>
        </p:nvPicPr>
        <p:blipFill>
          <a:blip r:embed="rId3"/>
          <a:stretch>
            <a:fillRect/>
          </a:stretch>
        </p:blipFill>
        <p:spPr>
          <a:xfrm>
            <a:off x="8844234" y="3813822"/>
            <a:ext cx="2828925" cy="1619250"/>
          </a:xfrm>
          <a:prstGeom prst="rect">
            <a:avLst/>
          </a:prstGeom>
        </p:spPr>
      </p:pic>
      <p:pic>
        <p:nvPicPr>
          <p:cNvPr id="10" name="Picture 9" descr="A building with grass on the ground&#10;&#10;Description automatically generated">
            <a:extLst>
              <a:ext uri="{FF2B5EF4-FFF2-40B4-BE49-F238E27FC236}">
                <a16:creationId xmlns:a16="http://schemas.microsoft.com/office/drawing/2014/main" id="{6530BFFA-041F-03D7-1820-6295C8EC0147}"/>
              </a:ext>
            </a:extLst>
          </p:cNvPr>
          <p:cNvPicPr>
            <a:picLocks noChangeAspect="1"/>
          </p:cNvPicPr>
          <p:nvPr/>
        </p:nvPicPr>
        <p:blipFill>
          <a:blip r:embed="rId4"/>
          <a:stretch>
            <a:fillRect/>
          </a:stretch>
        </p:blipFill>
        <p:spPr>
          <a:xfrm>
            <a:off x="6022929" y="4269717"/>
            <a:ext cx="2619375" cy="1743075"/>
          </a:xfrm>
          <a:prstGeom prst="rect">
            <a:avLst/>
          </a:prstGeom>
        </p:spPr>
      </p:pic>
      <p:pic>
        <p:nvPicPr>
          <p:cNvPr id="12" name="Picture 11" descr="A white house with a lawn&#10;&#10;Description automatically generated">
            <a:extLst>
              <a:ext uri="{FF2B5EF4-FFF2-40B4-BE49-F238E27FC236}">
                <a16:creationId xmlns:a16="http://schemas.microsoft.com/office/drawing/2014/main" id="{06F0A5AC-5663-B1D5-3DBD-98DBBD0BFFA0}"/>
              </a:ext>
            </a:extLst>
          </p:cNvPr>
          <p:cNvPicPr>
            <a:picLocks noChangeAspect="1"/>
          </p:cNvPicPr>
          <p:nvPr/>
        </p:nvPicPr>
        <p:blipFill>
          <a:blip r:embed="rId5"/>
          <a:stretch>
            <a:fillRect/>
          </a:stretch>
        </p:blipFill>
        <p:spPr>
          <a:xfrm>
            <a:off x="5886858" y="2418656"/>
            <a:ext cx="2581275" cy="1771650"/>
          </a:xfrm>
          <a:prstGeom prst="rect">
            <a:avLst/>
          </a:prstGeom>
        </p:spPr>
      </p:pic>
      <p:pic>
        <p:nvPicPr>
          <p:cNvPr id="14" name="Picture 13" descr="A person using a drill to install a wall&#10;&#10;Description automatically generated">
            <a:extLst>
              <a:ext uri="{FF2B5EF4-FFF2-40B4-BE49-F238E27FC236}">
                <a16:creationId xmlns:a16="http://schemas.microsoft.com/office/drawing/2014/main" id="{73D97EB0-B5E5-E12E-DBFF-3F0183B407D1}"/>
              </a:ext>
            </a:extLst>
          </p:cNvPr>
          <p:cNvPicPr>
            <a:picLocks noChangeAspect="1"/>
          </p:cNvPicPr>
          <p:nvPr/>
        </p:nvPicPr>
        <p:blipFill>
          <a:blip r:embed="rId6"/>
          <a:stretch>
            <a:fillRect/>
          </a:stretch>
        </p:blipFill>
        <p:spPr>
          <a:xfrm>
            <a:off x="3685256" y="2848895"/>
            <a:ext cx="1847850" cy="2466975"/>
          </a:xfrm>
          <a:prstGeom prst="rect">
            <a:avLst/>
          </a:prstGeom>
        </p:spPr>
      </p:pic>
      <p:sp>
        <p:nvSpPr>
          <p:cNvPr id="24" name="TextBox 23">
            <a:extLst>
              <a:ext uri="{FF2B5EF4-FFF2-40B4-BE49-F238E27FC236}">
                <a16:creationId xmlns:a16="http://schemas.microsoft.com/office/drawing/2014/main" id="{9771FC0A-4A34-292B-C36B-E3F1D1058D76}"/>
              </a:ext>
            </a:extLst>
          </p:cNvPr>
          <p:cNvSpPr txBox="1"/>
          <p:nvPr/>
        </p:nvSpPr>
        <p:spPr>
          <a:xfrm>
            <a:off x="8505244" y="1138270"/>
            <a:ext cx="1556836" cy="369332"/>
          </a:xfrm>
          <a:prstGeom prst="rect">
            <a:avLst/>
          </a:prstGeom>
          <a:noFill/>
        </p:spPr>
        <p:txBody>
          <a:bodyPr wrap="none" rtlCol="0">
            <a:spAutoFit/>
          </a:bodyPr>
          <a:lstStyle/>
          <a:p>
            <a:r>
              <a:rPr lang="nl-BE" b="1" dirty="0"/>
              <a:t>Green </a:t>
            </a:r>
            <a:r>
              <a:rPr lang="nl-BE" b="1" dirty="0" err="1"/>
              <a:t>roofs</a:t>
            </a:r>
            <a:endParaRPr lang="nl-BE" b="1" dirty="0"/>
          </a:p>
        </p:txBody>
      </p:sp>
      <p:pic>
        <p:nvPicPr>
          <p:cNvPr id="16" name="Picture 15" descr="A pond with yellow flowers and green plants&#10;&#10;Description automatically generated">
            <a:extLst>
              <a:ext uri="{FF2B5EF4-FFF2-40B4-BE49-F238E27FC236}">
                <a16:creationId xmlns:a16="http://schemas.microsoft.com/office/drawing/2014/main" id="{B8B53A5E-5605-7394-1073-769B51FE1969}"/>
              </a:ext>
            </a:extLst>
          </p:cNvPr>
          <p:cNvPicPr>
            <a:picLocks noChangeAspect="1"/>
          </p:cNvPicPr>
          <p:nvPr/>
        </p:nvPicPr>
        <p:blipFill>
          <a:blip r:embed="rId7"/>
          <a:stretch>
            <a:fillRect/>
          </a:stretch>
        </p:blipFill>
        <p:spPr>
          <a:xfrm>
            <a:off x="202203" y="4384017"/>
            <a:ext cx="2800350" cy="1628775"/>
          </a:xfrm>
          <a:prstGeom prst="rect">
            <a:avLst/>
          </a:prstGeom>
        </p:spPr>
      </p:pic>
      <p:sp>
        <p:nvSpPr>
          <p:cNvPr id="17" name="Rectangle: Rounded Corners 16">
            <a:extLst>
              <a:ext uri="{FF2B5EF4-FFF2-40B4-BE49-F238E27FC236}">
                <a16:creationId xmlns:a16="http://schemas.microsoft.com/office/drawing/2014/main" id="{27E62C11-2FC8-3E4F-9859-B22EA6835124}"/>
              </a:ext>
            </a:extLst>
          </p:cNvPr>
          <p:cNvSpPr/>
          <p:nvPr/>
        </p:nvSpPr>
        <p:spPr>
          <a:xfrm>
            <a:off x="621234" y="2247301"/>
            <a:ext cx="2800350" cy="194300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b="1" dirty="0">
                <a:solidFill>
                  <a:schemeClr val="accent4">
                    <a:lumMod val="50000"/>
                  </a:schemeClr>
                </a:solidFill>
              </a:rPr>
              <a:t>Leuven</a:t>
            </a:r>
          </a:p>
          <a:p>
            <a:pPr algn="ctr"/>
            <a:endParaRPr lang="nl-BE" dirty="0">
              <a:solidFill>
                <a:schemeClr val="accent4">
                  <a:lumMod val="50000"/>
                </a:schemeClr>
              </a:solidFill>
            </a:endParaRPr>
          </a:p>
          <a:p>
            <a:pPr algn="ctr"/>
            <a:r>
              <a:rPr lang="nl-BE" sz="1600" dirty="0">
                <a:solidFill>
                  <a:schemeClr val="accent4">
                    <a:lumMod val="50000"/>
                  </a:schemeClr>
                </a:solidFill>
              </a:rPr>
              <a:t>Green Roof: 500-7000€</a:t>
            </a:r>
          </a:p>
          <a:p>
            <a:pPr algn="ctr"/>
            <a:r>
              <a:rPr lang="nl-BE" sz="1600" dirty="0">
                <a:solidFill>
                  <a:schemeClr val="accent4">
                    <a:lumMod val="50000"/>
                  </a:schemeClr>
                </a:solidFill>
              </a:rPr>
              <a:t>Planting tree: 75€</a:t>
            </a:r>
          </a:p>
          <a:p>
            <a:pPr algn="ctr"/>
            <a:r>
              <a:rPr lang="nl-BE" sz="1600" dirty="0" err="1">
                <a:solidFill>
                  <a:schemeClr val="accent4">
                    <a:lumMod val="50000"/>
                  </a:schemeClr>
                </a:solidFill>
              </a:rPr>
              <a:t>Rain</a:t>
            </a:r>
            <a:r>
              <a:rPr lang="nl-BE" sz="1600" dirty="0">
                <a:solidFill>
                  <a:schemeClr val="accent4">
                    <a:lumMod val="50000"/>
                  </a:schemeClr>
                </a:solidFill>
              </a:rPr>
              <a:t> Garden: 350€</a:t>
            </a:r>
          </a:p>
          <a:p>
            <a:pPr algn="ctr"/>
            <a:r>
              <a:rPr lang="nl-BE" sz="1600" dirty="0">
                <a:solidFill>
                  <a:schemeClr val="accent4">
                    <a:lumMod val="50000"/>
                  </a:schemeClr>
                </a:solidFill>
              </a:rPr>
              <a:t>Water pit: 500€</a:t>
            </a:r>
            <a:endParaRPr lang="en-BE" sz="1600" dirty="0">
              <a:solidFill>
                <a:schemeClr val="accent4">
                  <a:lumMod val="50000"/>
                </a:schemeClr>
              </a:solidFill>
            </a:endParaRPr>
          </a:p>
        </p:txBody>
      </p:sp>
      <p:sp>
        <p:nvSpPr>
          <p:cNvPr id="18" name="TextBox 17">
            <a:extLst>
              <a:ext uri="{FF2B5EF4-FFF2-40B4-BE49-F238E27FC236}">
                <a16:creationId xmlns:a16="http://schemas.microsoft.com/office/drawing/2014/main" id="{B01BD4E7-268C-D30B-AD45-44FDECD6BB77}"/>
              </a:ext>
            </a:extLst>
          </p:cNvPr>
          <p:cNvSpPr txBox="1"/>
          <p:nvPr/>
        </p:nvSpPr>
        <p:spPr>
          <a:xfrm>
            <a:off x="9609774" y="3444490"/>
            <a:ext cx="2063385" cy="369332"/>
          </a:xfrm>
          <a:prstGeom prst="rect">
            <a:avLst/>
          </a:prstGeom>
          <a:noFill/>
        </p:spPr>
        <p:txBody>
          <a:bodyPr wrap="none" rtlCol="0">
            <a:spAutoFit/>
          </a:bodyPr>
          <a:lstStyle/>
          <a:p>
            <a:r>
              <a:rPr lang="nl-BE" b="1" dirty="0"/>
              <a:t>Green buildings</a:t>
            </a:r>
          </a:p>
        </p:txBody>
      </p:sp>
      <p:sp>
        <p:nvSpPr>
          <p:cNvPr id="19" name="TextBox 18">
            <a:extLst>
              <a:ext uri="{FF2B5EF4-FFF2-40B4-BE49-F238E27FC236}">
                <a16:creationId xmlns:a16="http://schemas.microsoft.com/office/drawing/2014/main" id="{76FE852E-2D34-8D91-1C19-2E6075297297}"/>
              </a:ext>
            </a:extLst>
          </p:cNvPr>
          <p:cNvSpPr txBox="1"/>
          <p:nvPr/>
        </p:nvSpPr>
        <p:spPr>
          <a:xfrm>
            <a:off x="5886858" y="2055834"/>
            <a:ext cx="1702710" cy="369332"/>
          </a:xfrm>
          <a:prstGeom prst="rect">
            <a:avLst/>
          </a:prstGeom>
          <a:noFill/>
        </p:spPr>
        <p:txBody>
          <a:bodyPr wrap="none" rtlCol="0">
            <a:spAutoFit/>
          </a:bodyPr>
          <a:lstStyle/>
          <a:p>
            <a:r>
              <a:rPr lang="nl-BE" b="1" dirty="0"/>
              <a:t>Light </a:t>
            </a:r>
            <a:r>
              <a:rPr lang="nl-BE" b="1" dirty="0" err="1"/>
              <a:t>colours</a:t>
            </a:r>
            <a:endParaRPr lang="nl-BE" b="1" dirty="0"/>
          </a:p>
        </p:txBody>
      </p:sp>
      <p:sp>
        <p:nvSpPr>
          <p:cNvPr id="20" name="TextBox 19">
            <a:extLst>
              <a:ext uri="{FF2B5EF4-FFF2-40B4-BE49-F238E27FC236}">
                <a16:creationId xmlns:a16="http://schemas.microsoft.com/office/drawing/2014/main" id="{99E15B61-C400-A56E-31C7-8728BE05CB63}"/>
              </a:ext>
            </a:extLst>
          </p:cNvPr>
          <p:cNvSpPr txBox="1"/>
          <p:nvPr/>
        </p:nvSpPr>
        <p:spPr>
          <a:xfrm>
            <a:off x="8642304" y="5643439"/>
            <a:ext cx="1967205" cy="369332"/>
          </a:xfrm>
          <a:prstGeom prst="rect">
            <a:avLst/>
          </a:prstGeom>
          <a:noFill/>
        </p:spPr>
        <p:txBody>
          <a:bodyPr wrap="none" rtlCol="0">
            <a:spAutoFit/>
          </a:bodyPr>
          <a:lstStyle/>
          <a:p>
            <a:r>
              <a:rPr lang="nl-BE" b="1" dirty="0" err="1"/>
              <a:t>Unsealing</a:t>
            </a:r>
            <a:r>
              <a:rPr lang="nl-BE" b="1" dirty="0"/>
              <a:t> </a:t>
            </a:r>
            <a:r>
              <a:rPr lang="nl-BE" b="1" dirty="0" err="1"/>
              <a:t>soils</a:t>
            </a:r>
            <a:endParaRPr lang="nl-BE" b="1" dirty="0"/>
          </a:p>
        </p:txBody>
      </p:sp>
      <p:sp>
        <p:nvSpPr>
          <p:cNvPr id="21" name="TextBox 20">
            <a:extLst>
              <a:ext uri="{FF2B5EF4-FFF2-40B4-BE49-F238E27FC236}">
                <a16:creationId xmlns:a16="http://schemas.microsoft.com/office/drawing/2014/main" id="{51D3DC29-42A0-1CD7-9DCA-5C475137D4E3}"/>
              </a:ext>
            </a:extLst>
          </p:cNvPr>
          <p:cNvSpPr txBox="1"/>
          <p:nvPr/>
        </p:nvSpPr>
        <p:spPr>
          <a:xfrm>
            <a:off x="4396913" y="5315870"/>
            <a:ext cx="1225015" cy="369332"/>
          </a:xfrm>
          <a:prstGeom prst="rect">
            <a:avLst/>
          </a:prstGeom>
          <a:noFill/>
        </p:spPr>
        <p:txBody>
          <a:bodyPr wrap="none" rtlCol="0">
            <a:spAutoFit/>
          </a:bodyPr>
          <a:lstStyle/>
          <a:p>
            <a:r>
              <a:rPr lang="nl-BE" b="1" dirty="0" err="1"/>
              <a:t>Isolating</a:t>
            </a:r>
            <a:endParaRPr lang="nl-BE" b="1" dirty="0"/>
          </a:p>
        </p:txBody>
      </p:sp>
      <p:sp>
        <p:nvSpPr>
          <p:cNvPr id="22" name="TextBox 21">
            <a:extLst>
              <a:ext uri="{FF2B5EF4-FFF2-40B4-BE49-F238E27FC236}">
                <a16:creationId xmlns:a16="http://schemas.microsoft.com/office/drawing/2014/main" id="{167FDBB6-FD09-FA35-BDFE-9EDC89A81D49}"/>
              </a:ext>
            </a:extLst>
          </p:cNvPr>
          <p:cNvSpPr txBox="1"/>
          <p:nvPr/>
        </p:nvSpPr>
        <p:spPr>
          <a:xfrm>
            <a:off x="179012" y="6012771"/>
            <a:ext cx="1653017" cy="369332"/>
          </a:xfrm>
          <a:prstGeom prst="rect">
            <a:avLst/>
          </a:prstGeom>
          <a:noFill/>
        </p:spPr>
        <p:txBody>
          <a:bodyPr wrap="none" rtlCol="0">
            <a:spAutoFit/>
          </a:bodyPr>
          <a:lstStyle/>
          <a:p>
            <a:r>
              <a:rPr lang="nl-BE" b="1" dirty="0" err="1"/>
              <a:t>Rain</a:t>
            </a:r>
            <a:r>
              <a:rPr lang="nl-BE" b="1" dirty="0"/>
              <a:t> Garden</a:t>
            </a:r>
          </a:p>
        </p:txBody>
      </p:sp>
    </p:spTree>
    <p:extLst>
      <p:ext uri="{BB962C8B-B14F-4D97-AF65-F5344CB8AC3E}">
        <p14:creationId xmlns:p14="http://schemas.microsoft.com/office/powerpoint/2010/main" val="720772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A68A-736C-90A0-BBF7-002AF9540430}"/>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438689D4-FCED-FDCF-51AB-06CB8CC0AD58}"/>
              </a:ext>
            </a:extLst>
          </p:cNvPr>
          <p:cNvSpPr>
            <a:spLocks noGrp="1"/>
          </p:cNvSpPr>
          <p:nvPr>
            <p:ph type="body" sz="quarter" idx="10"/>
          </p:nvPr>
        </p:nvSpPr>
        <p:spPr/>
        <p:txBody>
          <a:bodyPr/>
          <a:lstStyle/>
          <a:p>
            <a:r>
              <a:rPr lang="nl-BE" dirty="0" err="1"/>
              <a:t>Greening</a:t>
            </a:r>
            <a:r>
              <a:rPr lang="nl-BE" dirty="0"/>
              <a:t> of public </a:t>
            </a:r>
            <a:r>
              <a:rPr lang="nl-BE" dirty="0" err="1"/>
              <a:t>space</a:t>
            </a:r>
            <a:r>
              <a:rPr lang="nl-BE" dirty="0"/>
              <a:t> …</a:t>
            </a:r>
            <a:endParaRPr lang="en-BE" dirty="0"/>
          </a:p>
        </p:txBody>
      </p:sp>
      <p:sp>
        <p:nvSpPr>
          <p:cNvPr id="4" name="Text Placeholder 3">
            <a:extLst>
              <a:ext uri="{FF2B5EF4-FFF2-40B4-BE49-F238E27FC236}">
                <a16:creationId xmlns:a16="http://schemas.microsoft.com/office/drawing/2014/main" id="{D65D2528-185B-E0C8-F591-9811A6102602}"/>
              </a:ext>
            </a:extLst>
          </p:cNvPr>
          <p:cNvSpPr>
            <a:spLocks noGrp="1"/>
          </p:cNvSpPr>
          <p:nvPr>
            <p:ph type="body" sz="quarter" idx="11"/>
          </p:nvPr>
        </p:nvSpPr>
        <p:spPr/>
        <p:txBody>
          <a:bodyPr/>
          <a:lstStyle/>
          <a:p>
            <a:endParaRPr lang="en-BE"/>
          </a:p>
        </p:txBody>
      </p:sp>
      <p:pic>
        <p:nvPicPr>
          <p:cNvPr id="5" name="Afbeelding 15">
            <a:extLst>
              <a:ext uri="{FF2B5EF4-FFF2-40B4-BE49-F238E27FC236}">
                <a16:creationId xmlns:a16="http://schemas.microsoft.com/office/drawing/2014/main" id="{6F9D3F24-D2C0-5668-281B-F92C64F07512}"/>
              </a:ext>
            </a:extLst>
          </p:cNvPr>
          <p:cNvPicPr>
            <a:picLocks noChangeAspect="1"/>
          </p:cNvPicPr>
          <p:nvPr/>
        </p:nvPicPr>
        <p:blipFill>
          <a:blip r:embed="rId2"/>
          <a:stretch>
            <a:fillRect/>
          </a:stretch>
        </p:blipFill>
        <p:spPr>
          <a:xfrm rot="258918">
            <a:off x="9091438" y="1888846"/>
            <a:ext cx="2734361" cy="3968904"/>
          </a:xfrm>
          <a:prstGeom prst="rect">
            <a:avLst/>
          </a:prstGeom>
          <a:ln>
            <a:solidFill>
              <a:schemeClr val="bg2">
                <a:lumMod val="75000"/>
              </a:schemeClr>
            </a:solidFill>
          </a:ln>
        </p:spPr>
      </p:pic>
      <p:pic>
        <p:nvPicPr>
          <p:cNvPr id="6" name="Afbeelding 11">
            <a:extLst>
              <a:ext uri="{FF2B5EF4-FFF2-40B4-BE49-F238E27FC236}">
                <a16:creationId xmlns:a16="http://schemas.microsoft.com/office/drawing/2014/main" id="{FBF340B2-9B96-447F-FA78-173A1ABC9B93}"/>
              </a:ext>
            </a:extLst>
          </p:cNvPr>
          <p:cNvPicPr>
            <a:picLocks noChangeAspect="1"/>
          </p:cNvPicPr>
          <p:nvPr/>
        </p:nvPicPr>
        <p:blipFill>
          <a:blip r:embed="rId3"/>
          <a:stretch>
            <a:fillRect/>
          </a:stretch>
        </p:blipFill>
        <p:spPr>
          <a:xfrm rot="21251795">
            <a:off x="7537287" y="2020410"/>
            <a:ext cx="2780680" cy="3949887"/>
          </a:xfrm>
          <a:prstGeom prst="rect">
            <a:avLst/>
          </a:prstGeom>
          <a:ln>
            <a:solidFill>
              <a:schemeClr val="bg2">
                <a:lumMod val="75000"/>
              </a:schemeClr>
            </a:solidFill>
          </a:ln>
        </p:spPr>
      </p:pic>
      <p:pic>
        <p:nvPicPr>
          <p:cNvPr id="7" name="Afbeelding 8" descr="Afbeelding met boom, geweer&#10;&#10;Automatisch gegenereerde beschrijving">
            <a:extLst>
              <a:ext uri="{FF2B5EF4-FFF2-40B4-BE49-F238E27FC236}">
                <a16:creationId xmlns:a16="http://schemas.microsoft.com/office/drawing/2014/main" id="{A0596AC8-190A-1F10-1B53-52BEF1D4F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150654"/>
            <a:ext cx="5119200" cy="4862476"/>
          </a:xfrm>
          <a:prstGeom prst="rect">
            <a:avLst/>
          </a:prstGeom>
        </p:spPr>
      </p:pic>
      <p:sp>
        <p:nvSpPr>
          <p:cNvPr id="23" name="TextBox 22">
            <a:extLst>
              <a:ext uri="{FF2B5EF4-FFF2-40B4-BE49-F238E27FC236}">
                <a16:creationId xmlns:a16="http://schemas.microsoft.com/office/drawing/2014/main" id="{CFADD686-B775-9C46-E0C3-24682E7F0884}"/>
              </a:ext>
            </a:extLst>
          </p:cNvPr>
          <p:cNvSpPr txBox="1"/>
          <p:nvPr/>
        </p:nvSpPr>
        <p:spPr>
          <a:xfrm>
            <a:off x="6048035" y="4669041"/>
            <a:ext cx="1931939" cy="646331"/>
          </a:xfrm>
          <a:prstGeom prst="rect">
            <a:avLst/>
          </a:prstGeom>
          <a:noFill/>
        </p:spPr>
        <p:txBody>
          <a:bodyPr wrap="none" rtlCol="0">
            <a:spAutoFit/>
          </a:bodyPr>
          <a:lstStyle/>
          <a:p>
            <a:r>
              <a:rPr lang="nl-BE" b="1" dirty="0"/>
              <a:t>Nature-</a:t>
            </a:r>
            <a:r>
              <a:rPr lang="nl-BE" b="1" dirty="0" err="1"/>
              <a:t>based</a:t>
            </a:r>
            <a:r>
              <a:rPr lang="nl-BE" b="1" dirty="0"/>
              <a:t> </a:t>
            </a:r>
          </a:p>
          <a:p>
            <a:r>
              <a:rPr lang="nl-BE" b="1" dirty="0"/>
              <a:t>Solutions</a:t>
            </a:r>
          </a:p>
        </p:txBody>
      </p:sp>
    </p:spTree>
    <p:extLst>
      <p:ext uri="{BB962C8B-B14F-4D97-AF65-F5344CB8AC3E}">
        <p14:creationId xmlns:p14="http://schemas.microsoft.com/office/powerpoint/2010/main" val="3796990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afbeelding 5" descr="Afbeelding met lucht, buiten, huis, weg&#10;&#10;Automatisch gegenereerde beschrijving">
            <a:extLst>
              <a:ext uri="{FF2B5EF4-FFF2-40B4-BE49-F238E27FC236}">
                <a16:creationId xmlns:a16="http://schemas.microsoft.com/office/drawing/2014/main" id="{54BA4A38-CBB3-4CB6-BB38-4BC7B77279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413"/>
          <a:stretch/>
        </p:blipFill>
        <p:spPr>
          <a:xfrm>
            <a:off x="20" y="10"/>
            <a:ext cx="12191980" cy="6857990"/>
          </a:xfrm>
          <a:noFill/>
        </p:spPr>
      </p:pic>
      <p:sp>
        <p:nvSpPr>
          <p:cNvPr id="3" name="Title 5">
            <a:extLst>
              <a:ext uri="{FF2B5EF4-FFF2-40B4-BE49-F238E27FC236}">
                <a16:creationId xmlns:a16="http://schemas.microsoft.com/office/drawing/2014/main" id="{396142DB-971C-4865-98F1-F9A1680386DA}"/>
              </a:ext>
            </a:extLst>
          </p:cNvPr>
          <p:cNvSpPr txBox="1">
            <a:spLocks/>
          </p:cNvSpPr>
          <p:nvPr/>
        </p:nvSpPr>
        <p:spPr>
          <a:xfrm>
            <a:off x="710100" y="343875"/>
            <a:ext cx="7920000" cy="480525"/>
          </a:xfrm>
          <a:prstGeom prst="rect">
            <a:avLst/>
          </a:prstGeom>
        </p:spPr>
        <p:txBody>
          <a:bodyPr vert="horz" lIns="0" tIns="0" rIns="0" bIns="0" rtlCol="0" anchor="b" anchorCtr="0">
            <a:normAutofit fontScale="925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r>
              <a:rPr lang="nl-NL" dirty="0" err="1">
                <a:solidFill>
                  <a:schemeClr val="accent2"/>
                </a:solidFill>
              </a:rPr>
              <a:t>Current</a:t>
            </a:r>
            <a:r>
              <a:rPr lang="nl-NL" dirty="0">
                <a:solidFill>
                  <a:schemeClr val="accent2"/>
                </a:solidFill>
              </a:rPr>
              <a:t> </a:t>
            </a:r>
            <a:r>
              <a:rPr lang="nl-NL" dirty="0" err="1">
                <a:solidFill>
                  <a:schemeClr val="accent2"/>
                </a:solidFill>
              </a:rPr>
              <a:t>situation</a:t>
            </a:r>
            <a:endParaRPr lang="nl-NL" dirty="0">
              <a:solidFill>
                <a:schemeClr val="accent2"/>
              </a:solidFill>
            </a:endParaRPr>
          </a:p>
        </p:txBody>
      </p:sp>
    </p:spTree>
    <p:extLst>
      <p:ext uri="{BB962C8B-B14F-4D97-AF65-F5344CB8AC3E}">
        <p14:creationId xmlns:p14="http://schemas.microsoft.com/office/powerpoint/2010/main" val="2943552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descr="Afbeelding met lucht, buiten, huis, steen&#10;&#10;Automatisch gegenereerde beschrijving">
            <a:extLst>
              <a:ext uri="{FF2B5EF4-FFF2-40B4-BE49-F238E27FC236}">
                <a16:creationId xmlns:a16="http://schemas.microsoft.com/office/drawing/2014/main" id="{C847D688-4027-416D-9234-43F273F1E391}"/>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5413"/>
          <a:stretch/>
        </p:blipFill>
        <p:spPr>
          <a:xfrm>
            <a:off x="20" y="10"/>
            <a:ext cx="12191980" cy="6857990"/>
          </a:xfrm>
          <a:noFill/>
        </p:spPr>
      </p:pic>
      <p:sp>
        <p:nvSpPr>
          <p:cNvPr id="6" name="Title 5">
            <a:extLst>
              <a:ext uri="{FF2B5EF4-FFF2-40B4-BE49-F238E27FC236}">
                <a16:creationId xmlns:a16="http://schemas.microsoft.com/office/drawing/2014/main" id="{CBDEAAC6-297A-483D-9581-5A8DDBA5998E}"/>
              </a:ext>
            </a:extLst>
          </p:cNvPr>
          <p:cNvSpPr txBox="1">
            <a:spLocks/>
          </p:cNvSpPr>
          <p:nvPr/>
        </p:nvSpPr>
        <p:spPr>
          <a:xfrm>
            <a:off x="710100" y="343875"/>
            <a:ext cx="7920000" cy="480525"/>
          </a:xfrm>
          <a:prstGeom prst="rect">
            <a:avLst/>
          </a:prstGeom>
        </p:spPr>
        <p:txBody>
          <a:bodyPr vert="horz" lIns="0" tIns="0" rIns="0" bIns="0" rtlCol="0" anchor="b" anchorCtr="0">
            <a:normAutofit fontScale="925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r>
              <a:rPr lang="nl-NL" dirty="0">
                <a:solidFill>
                  <a:schemeClr val="accent2"/>
                </a:solidFill>
              </a:rPr>
              <a:t>Small</a:t>
            </a:r>
          </a:p>
        </p:txBody>
      </p:sp>
    </p:spTree>
    <p:extLst>
      <p:ext uri="{BB962C8B-B14F-4D97-AF65-F5344CB8AC3E}">
        <p14:creationId xmlns:p14="http://schemas.microsoft.com/office/powerpoint/2010/main" val="83939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buiten, lucht, grond, huis&#10;&#10;Automatisch gegenereerde beschrijving">
            <a:extLst>
              <a:ext uri="{FF2B5EF4-FFF2-40B4-BE49-F238E27FC236}">
                <a16:creationId xmlns:a16="http://schemas.microsoft.com/office/drawing/2014/main" id="{3048E3AF-2FDC-4205-A197-E6AFD9530021}"/>
              </a:ext>
            </a:extLst>
          </p:cNvPr>
          <p:cNvPicPr>
            <a:picLocks noChangeAspect="1"/>
          </p:cNvPicPr>
          <p:nvPr/>
        </p:nvPicPr>
        <p:blipFill rotWithShape="1">
          <a:blip r:embed="rId2">
            <a:extLst>
              <a:ext uri="{28A0092B-C50C-407E-A947-70E740481C1C}">
                <a14:useLocalDpi xmlns:a14="http://schemas.microsoft.com/office/drawing/2010/main" val="0"/>
              </a:ext>
            </a:extLst>
          </a:blip>
          <a:srcRect t="15413"/>
          <a:stretch/>
        </p:blipFill>
        <p:spPr>
          <a:xfrm>
            <a:off x="20" y="23813"/>
            <a:ext cx="12191980" cy="6857990"/>
          </a:xfrm>
          <a:prstGeom prst="rect">
            <a:avLst/>
          </a:prstGeom>
          <a:noFill/>
        </p:spPr>
      </p:pic>
      <p:sp>
        <p:nvSpPr>
          <p:cNvPr id="4" name="Title 5">
            <a:extLst>
              <a:ext uri="{FF2B5EF4-FFF2-40B4-BE49-F238E27FC236}">
                <a16:creationId xmlns:a16="http://schemas.microsoft.com/office/drawing/2014/main" id="{4AD9678D-A926-4B05-984E-9EB96B402EC4}"/>
              </a:ext>
            </a:extLst>
          </p:cNvPr>
          <p:cNvSpPr txBox="1">
            <a:spLocks/>
          </p:cNvSpPr>
          <p:nvPr/>
        </p:nvSpPr>
        <p:spPr>
          <a:xfrm>
            <a:off x="722313" y="404813"/>
            <a:ext cx="7920037" cy="481012"/>
          </a:xfrm>
          <a:prstGeom prst="rect">
            <a:avLst/>
          </a:prstGeom>
        </p:spPr>
        <p:txBody>
          <a:bodyPr vert="horz" lIns="0" tIns="0" rIns="0" bIns="0" rtlCol="0" anchor="b" anchorCtr="0">
            <a:normAutofit fontScale="900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r>
              <a:rPr lang="nl-NL" dirty="0">
                <a:solidFill>
                  <a:schemeClr val="accent2"/>
                </a:solidFill>
              </a:rPr>
              <a:t>Medium</a:t>
            </a:r>
          </a:p>
        </p:txBody>
      </p:sp>
    </p:spTree>
    <p:extLst>
      <p:ext uri="{BB962C8B-B14F-4D97-AF65-F5344CB8AC3E}">
        <p14:creationId xmlns:p14="http://schemas.microsoft.com/office/powerpoint/2010/main" val="3802127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afbeelding 4" descr="Afbeelding met boom, buiten, lucht, huis&#10;&#10;Automatisch gegenereerde beschrijving">
            <a:extLst>
              <a:ext uri="{FF2B5EF4-FFF2-40B4-BE49-F238E27FC236}">
                <a16:creationId xmlns:a16="http://schemas.microsoft.com/office/drawing/2014/main" id="{E7A52A78-D3FF-4C1A-BEAC-92CDEC2D84DE}"/>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5413"/>
          <a:stretch/>
        </p:blipFill>
        <p:spPr>
          <a:xfrm>
            <a:off x="20" y="10"/>
            <a:ext cx="12191980" cy="6857990"/>
          </a:xfrm>
          <a:noFill/>
        </p:spPr>
      </p:pic>
      <p:sp>
        <p:nvSpPr>
          <p:cNvPr id="6" name="Title 5">
            <a:extLst>
              <a:ext uri="{FF2B5EF4-FFF2-40B4-BE49-F238E27FC236}">
                <a16:creationId xmlns:a16="http://schemas.microsoft.com/office/drawing/2014/main" id="{84401252-D04F-481C-B62C-61EE5E58C0A9}"/>
              </a:ext>
            </a:extLst>
          </p:cNvPr>
          <p:cNvSpPr txBox="1">
            <a:spLocks/>
          </p:cNvSpPr>
          <p:nvPr/>
        </p:nvSpPr>
        <p:spPr>
          <a:xfrm>
            <a:off x="824400" y="468313"/>
            <a:ext cx="7920037" cy="481012"/>
          </a:xfrm>
          <a:prstGeom prst="rect">
            <a:avLst/>
          </a:prstGeom>
        </p:spPr>
        <p:txBody>
          <a:bodyPr vert="horz" lIns="0" tIns="0" rIns="0" bIns="0" rtlCol="0" anchor="b" anchorCtr="0">
            <a:normAutofit fontScale="900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r>
              <a:rPr lang="nl-NL" dirty="0">
                <a:solidFill>
                  <a:schemeClr val="accent2"/>
                </a:solidFill>
              </a:rPr>
              <a:t>Large</a:t>
            </a:r>
          </a:p>
        </p:txBody>
      </p:sp>
    </p:spTree>
    <p:extLst>
      <p:ext uri="{BB962C8B-B14F-4D97-AF65-F5344CB8AC3E}">
        <p14:creationId xmlns:p14="http://schemas.microsoft.com/office/powerpoint/2010/main" val="2096355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5A26-C5D0-536B-3C0A-7D0D6426DFB9}"/>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14E6F162-BD11-8CCD-8702-6A157D19975C}"/>
              </a:ext>
            </a:extLst>
          </p:cNvPr>
          <p:cNvSpPr>
            <a:spLocks noGrp="1"/>
          </p:cNvSpPr>
          <p:nvPr>
            <p:ph type="body" sz="quarter" idx="10"/>
          </p:nvPr>
        </p:nvSpPr>
        <p:spPr/>
        <p:txBody>
          <a:bodyPr/>
          <a:lstStyle/>
          <a:p>
            <a:r>
              <a:rPr lang="nl-BE" dirty="0" err="1"/>
              <a:t>Supporting</a:t>
            </a:r>
            <a:r>
              <a:rPr lang="nl-BE" dirty="0"/>
              <a:t> different </a:t>
            </a:r>
            <a:r>
              <a:rPr lang="nl-BE" dirty="0" err="1"/>
              <a:t>ecosystem</a:t>
            </a:r>
            <a:r>
              <a:rPr lang="nl-BE" dirty="0"/>
              <a:t> services</a:t>
            </a:r>
            <a:endParaRPr lang="en-BE" dirty="0"/>
          </a:p>
        </p:txBody>
      </p:sp>
      <p:sp>
        <p:nvSpPr>
          <p:cNvPr id="4" name="Text Placeholder 3">
            <a:extLst>
              <a:ext uri="{FF2B5EF4-FFF2-40B4-BE49-F238E27FC236}">
                <a16:creationId xmlns:a16="http://schemas.microsoft.com/office/drawing/2014/main" id="{3FDE18EC-9D41-C8CA-9C25-2C34AB0EA26D}"/>
              </a:ext>
            </a:extLst>
          </p:cNvPr>
          <p:cNvSpPr>
            <a:spLocks noGrp="1"/>
          </p:cNvSpPr>
          <p:nvPr>
            <p:ph type="body" sz="quarter" idx="11"/>
          </p:nvPr>
        </p:nvSpPr>
        <p:spPr/>
        <p:txBody>
          <a:bodyPr>
            <a:normAutofit/>
          </a:bodyPr>
          <a:lstStyle/>
          <a:p>
            <a:pPr marL="342900" indent="-342900">
              <a:buFont typeface="+mj-lt"/>
              <a:buAutoNum type="arabicPeriod"/>
            </a:pPr>
            <a:r>
              <a:rPr lang="nl-BE" sz="2000" dirty="0"/>
              <a:t>Water </a:t>
            </a:r>
            <a:r>
              <a:rPr lang="nl-BE" sz="2000" dirty="0" err="1"/>
              <a:t>retention</a:t>
            </a:r>
            <a:endParaRPr lang="nl-BE" sz="2000" dirty="0"/>
          </a:p>
          <a:p>
            <a:pPr marL="342900" indent="-342900">
              <a:buFont typeface="+mj-lt"/>
              <a:buAutoNum type="arabicPeriod"/>
            </a:pPr>
            <a:r>
              <a:rPr lang="nl-BE" sz="2000" dirty="0" err="1"/>
              <a:t>Biodiversity</a:t>
            </a:r>
            <a:endParaRPr lang="nl-BE" sz="2000" dirty="0"/>
          </a:p>
          <a:p>
            <a:pPr marL="342900" indent="-342900">
              <a:buFont typeface="+mj-lt"/>
              <a:buAutoNum type="arabicPeriod"/>
            </a:pPr>
            <a:r>
              <a:rPr lang="nl-BE" sz="2000" dirty="0" err="1"/>
              <a:t>Pollination</a:t>
            </a:r>
            <a:endParaRPr lang="nl-BE" sz="2000" dirty="0"/>
          </a:p>
          <a:p>
            <a:pPr marL="342900" indent="-342900">
              <a:buFont typeface="+mj-lt"/>
              <a:buAutoNum type="arabicPeriod"/>
            </a:pPr>
            <a:r>
              <a:rPr lang="nl-BE" sz="2000" dirty="0"/>
              <a:t>Air </a:t>
            </a:r>
            <a:r>
              <a:rPr lang="nl-BE" sz="2000" dirty="0" err="1"/>
              <a:t>quality</a:t>
            </a:r>
            <a:endParaRPr lang="nl-BE" sz="2000" dirty="0"/>
          </a:p>
          <a:p>
            <a:pPr marL="342900" indent="-342900">
              <a:buFont typeface="+mj-lt"/>
              <a:buAutoNum type="arabicPeriod"/>
            </a:pPr>
            <a:r>
              <a:rPr lang="nl-BE" sz="2000" dirty="0" err="1"/>
              <a:t>Cooling</a:t>
            </a:r>
            <a:endParaRPr lang="nl-BE" sz="2000" dirty="0"/>
          </a:p>
          <a:p>
            <a:pPr marL="342900" indent="-342900">
              <a:buFont typeface="+mj-lt"/>
              <a:buAutoNum type="arabicPeriod"/>
            </a:pPr>
            <a:r>
              <a:rPr lang="nl-BE" sz="2000" dirty="0"/>
              <a:t>CO2 storage</a:t>
            </a:r>
          </a:p>
          <a:p>
            <a:pPr marL="342900" indent="-342900">
              <a:buFont typeface="+mj-lt"/>
              <a:buAutoNum type="arabicPeriod"/>
            </a:pPr>
            <a:r>
              <a:rPr lang="nl-BE" sz="2000" dirty="0"/>
              <a:t>Food </a:t>
            </a:r>
            <a:r>
              <a:rPr lang="nl-BE" sz="2000" dirty="0" err="1"/>
              <a:t>production</a:t>
            </a:r>
            <a:endParaRPr lang="nl-BE" sz="2000" dirty="0"/>
          </a:p>
          <a:p>
            <a:r>
              <a:rPr lang="nl-BE" sz="2000" dirty="0"/>
              <a:t>…</a:t>
            </a:r>
            <a:endParaRPr lang="en-BE" sz="2000" dirty="0"/>
          </a:p>
        </p:txBody>
      </p:sp>
      <p:pic>
        <p:nvPicPr>
          <p:cNvPr id="6" name="Picture 5" descr="A person and person with shovels on a brick surface&#10;&#10;Description automatically generated">
            <a:extLst>
              <a:ext uri="{FF2B5EF4-FFF2-40B4-BE49-F238E27FC236}">
                <a16:creationId xmlns:a16="http://schemas.microsoft.com/office/drawing/2014/main" id="{58036C32-840F-CC60-8BC6-52BE2F46896E}"/>
              </a:ext>
            </a:extLst>
          </p:cNvPr>
          <p:cNvPicPr>
            <a:picLocks noChangeAspect="1"/>
          </p:cNvPicPr>
          <p:nvPr/>
        </p:nvPicPr>
        <p:blipFill>
          <a:blip r:embed="rId2"/>
          <a:stretch>
            <a:fillRect/>
          </a:stretch>
        </p:blipFill>
        <p:spPr>
          <a:xfrm>
            <a:off x="7820987" y="1551869"/>
            <a:ext cx="3530374" cy="2349303"/>
          </a:xfrm>
          <a:prstGeom prst="rect">
            <a:avLst/>
          </a:prstGeom>
        </p:spPr>
      </p:pic>
      <p:pic>
        <p:nvPicPr>
          <p:cNvPr id="8" name="Picture 7">
            <a:extLst>
              <a:ext uri="{FF2B5EF4-FFF2-40B4-BE49-F238E27FC236}">
                <a16:creationId xmlns:a16="http://schemas.microsoft.com/office/drawing/2014/main" id="{07A3D542-D844-F8C8-C2A7-BBEF6AB36D78}"/>
              </a:ext>
            </a:extLst>
          </p:cNvPr>
          <p:cNvPicPr>
            <a:picLocks noChangeAspect="1"/>
          </p:cNvPicPr>
          <p:nvPr/>
        </p:nvPicPr>
        <p:blipFill>
          <a:blip r:embed="rId3"/>
          <a:stretch>
            <a:fillRect/>
          </a:stretch>
        </p:blipFill>
        <p:spPr>
          <a:xfrm>
            <a:off x="3962399" y="4139492"/>
            <a:ext cx="7175863" cy="2570264"/>
          </a:xfrm>
          <a:prstGeom prst="rect">
            <a:avLst/>
          </a:prstGeom>
        </p:spPr>
      </p:pic>
      <p:sp>
        <p:nvSpPr>
          <p:cNvPr id="9" name="Rectangle: Rounded Corners 8">
            <a:extLst>
              <a:ext uri="{FF2B5EF4-FFF2-40B4-BE49-F238E27FC236}">
                <a16:creationId xmlns:a16="http://schemas.microsoft.com/office/drawing/2014/main" id="{67D97BF1-C38D-85E9-6F14-00049CE0A5A2}"/>
              </a:ext>
            </a:extLst>
          </p:cNvPr>
          <p:cNvSpPr/>
          <p:nvPr/>
        </p:nvSpPr>
        <p:spPr>
          <a:xfrm>
            <a:off x="4802778" y="2434246"/>
            <a:ext cx="2364376" cy="131914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err="1">
                <a:solidFill>
                  <a:schemeClr val="accent4">
                    <a:lumMod val="50000"/>
                  </a:schemeClr>
                </a:solidFill>
              </a:rPr>
              <a:t>Tile</a:t>
            </a:r>
            <a:r>
              <a:rPr lang="nl-BE" dirty="0">
                <a:solidFill>
                  <a:schemeClr val="accent4">
                    <a:lumMod val="50000"/>
                  </a:schemeClr>
                </a:solidFill>
              </a:rPr>
              <a:t> Rockers in </a:t>
            </a:r>
            <a:r>
              <a:rPr lang="nl-BE" dirty="0" err="1">
                <a:solidFill>
                  <a:schemeClr val="accent4">
                    <a:lumMod val="50000"/>
                  </a:schemeClr>
                </a:solidFill>
              </a:rPr>
              <a:t>Flanders</a:t>
            </a:r>
            <a:r>
              <a:rPr lang="nl-BE" dirty="0">
                <a:solidFill>
                  <a:schemeClr val="accent4">
                    <a:lumMod val="50000"/>
                  </a:schemeClr>
                </a:solidFill>
              </a:rPr>
              <a:t>:</a:t>
            </a:r>
          </a:p>
          <a:p>
            <a:pPr algn="ctr"/>
            <a:r>
              <a:rPr lang="en-BE" dirty="0">
                <a:solidFill>
                  <a:schemeClr val="accent4">
                    <a:lumMod val="50000"/>
                  </a:schemeClr>
                </a:solidFill>
              </a:rPr>
              <a:t>5.302.065</a:t>
            </a:r>
            <a:r>
              <a:rPr lang="nl-BE" dirty="0">
                <a:solidFill>
                  <a:schemeClr val="accent4">
                    <a:lumMod val="50000"/>
                  </a:schemeClr>
                </a:solidFill>
              </a:rPr>
              <a:t> </a:t>
            </a:r>
            <a:r>
              <a:rPr lang="nl-BE" dirty="0" err="1">
                <a:solidFill>
                  <a:schemeClr val="accent4">
                    <a:lumMod val="50000"/>
                  </a:schemeClr>
                </a:solidFill>
              </a:rPr>
              <a:t>tiles</a:t>
            </a:r>
            <a:r>
              <a:rPr lang="nl-BE" dirty="0">
                <a:solidFill>
                  <a:schemeClr val="accent4">
                    <a:lumMod val="50000"/>
                  </a:schemeClr>
                </a:solidFill>
              </a:rPr>
              <a:t> </a:t>
            </a:r>
            <a:r>
              <a:rPr lang="nl-BE" dirty="0" err="1">
                <a:solidFill>
                  <a:schemeClr val="accent4">
                    <a:lumMod val="50000"/>
                  </a:schemeClr>
                </a:solidFill>
              </a:rPr>
              <a:t>broken</a:t>
            </a:r>
            <a:endParaRPr lang="en-BE" dirty="0">
              <a:solidFill>
                <a:schemeClr val="accent4">
                  <a:lumMod val="50000"/>
                </a:schemeClr>
              </a:solidFill>
            </a:endParaRPr>
          </a:p>
        </p:txBody>
      </p:sp>
    </p:spTree>
    <p:extLst>
      <p:ext uri="{BB962C8B-B14F-4D97-AF65-F5344CB8AC3E}">
        <p14:creationId xmlns:p14="http://schemas.microsoft.com/office/powerpoint/2010/main" val="3230471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D38F-1537-8A5E-E114-D9FBC2DF63C0}"/>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94E785C9-A984-90B5-CF94-154A4B979185}"/>
              </a:ext>
            </a:extLst>
          </p:cNvPr>
          <p:cNvSpPr>
            <a:spLocks noGrp="1"/>
          </p:cNvSpPr>
          <p:nvPr>
            <p:ph type="body" sz="quarter" idx="10"/>
          </p:nvPr>
        </p:nvSpPr>
        <p:spPr/>
        <p:txBody>
          <a:bodyPr/>
          <a:lstStyle/>
          <a:p>
            <a:r>
              <a:rPr lang="nl-BE" dirty="0" err="1"/>
              <a:t>Gardens</a:t>
            </a:r>
            <a:r>
              <a:rPr lang="nl-BE" dirty="0"/>
              <a:t> </a:t>
            </a:r>
            <a:r>
              <a:rPr lang="nl-BE" dirty="0" err="1"/>
              <a:t>can</a:t>
            </a:r>
            <a:r>
              <a:rPr lang="nl-BE" dirty="0"/>
              <a:t> </a:t>
            </a:r>
            <a:r>
              <a:rPr lang="nl-BE" dirty="0" err="1"/>
              <a:t>play</a:t>
            </a:r>
            <a:r>
              <a:rPr lang="nl-BE" dirty="0"/>
              <a:t> a major </a:t>
            </a:r>
            <a:r>
              <a:rPr lang="nl-BE" dirty="0" err="1"/>
              <a:t>role</a:t>
            </a:r>
            <a:endParaRPr lang="en-BE" dirty="0"/>
          </a:p>
        </p:txBody>
      </p:sp>
      <p:sp>
        <p:nvSpPr>
          <p:cNvPr id="4" name="Text Placeholder 3">
            <a:extLst>
              <a:ext uri="{FF2B5EF4-FFF2-40B4-BE49-F238E27FC236}">
                <a16:creationId xmlns:a16="http://schemas.microsoft.com/office/drawing/2014/main" id="{F7687337-B50D-7654-6CC4-A87BC658DA38}"/>
              </a:ext>
            </a:extLst>
          </p:cNvPr>
          <p:cNvSpPr>
            <a:spLocks noGrp="1"/>
          </p:cNvSpPr>
          <p:nvPr>
            <p:ph type="body" sz="quarter" idx="11"/>
          </p:nvPr>
        </p:nvSpPr>
        <p:spPr/>
        <p:txBody>
          <a:bodyPr>
            <a:normAutofit/>
          </a:bodyPr>
          <a:lstStyle/>
          <a:p>
            <a:pPr marL="457200" indent="-457200">
              <a:buFont typeface="Wingdings" panose="05000000000000000000" pitchFamily="2" charset="2"/>
              <a:buChar char="F"/>
            </a:pPr>
            <a:r>
              <a:rPr lang="nl-BE" sz="2800" dirty="0" err="1"/>
              <a:t>Citizens</a:t>
            </a:r>
            <a:r>
              <a:rPr lang="nl-BE" sz="2800" dirty="0"/>
              <a:t> </a:t>
            </a:r>
            <a:r>
              <a:rPr lang="nl-BE" sz="2800" dirty="0" err="1"/>
              <a:t>Science</a:t>
            </a:r>
            <a:r>
              <a:rPr lang="nl-BE" sz="2800" dirty="0"/>
              <a:t> </a:t>
            </a:r>
          </a:p>
          <a:p>
            <a:pPr marL="457200" indent="-457200">
              <a:buFont typeface="Wingdings" panose="05000000000000000000" pitchFamily="2" charset="2"/>
              <a:buChar char="F"/>
            </a:pPr>
            <a:endParaRPr lang="en-BE" sz="2800" dirty="0"/>
          </a:p>
        </p:txBody>
      </p:sp>
      <p:pic>
        <p:nvPicPr>
          <p:cNvPr id="6" name="Picture 5">
            <a:extLst>
              <a:ext uri="{FF2B5EF4-FFF2-40B4-BE49-F238E27FC236}">
                <a16:creationId xmlns:a16="http://schemas.microsoft.com/office/drawing/2014/main" id="{8DF41285-C8CC-CA1A-95FA-E99BBC78C916}"/>
              </a:ext>
            </a:extLst>
          </p:cNvPr>
          <p:cNvPicPr>
            <a:picLocks noChangeAspect="1"/>
          </p:cNvPicPr>
          <p:nvPr/>
        </p:nvPicPr>
        <p:blipFill>
          <a:blip r:embed="rId2"/>
          <a:stretch>
            <a:fillRect/>
          </a:stretch>
        </p:blipFill>
        <p:spPr>
          <a:xfrm>
            <a:off x="6248166" y="1398159"/>
            <a:ext cx="5826925" cy="5328570"/>
          </a:xfrm>
          <a:prstGeom prst="rect">
            <a:avLst/>
          </a:prstGeom>
        </p:spPr>
      </p:pic>
      <p:pic>
        <p:nvPicPr>
          <p:cNvPr id="8" name="Picture 7" descr="A group of people standing on a rock&#10;&#10;Description automatically generated">
            <a:extLst>
              <a:ext uri="{FF2B5EF4-FFF2-40B4-BE49-F238E27FC236}">
                <a16:creationId xmlns:a16="http://schemas.microsoft.com/office/drawing/2014/main" id="{D9B8B288-3A75-08B9-7F39-102F7E3DB83C}"/>
              </a:ext>
            </a:extLst>
          </p:cNvPr>
          <p:cNvPicPr>
            <a:picLocks noChangeAspect="1"/>
          </p:cNvPicPr>
          <p:nvPr/>
        </p:nvPicPr>
        <p:blipFill>
          <a:blip r:embed="rId3"/>
          <a:stretch>
            <a:fillRect/>
          </a:stretch>
        </p:blipFill>
        <p:spPr>
          <a:xfrm>
            <a:off x="1515291" y="3188425"/>
            <a:ext cx="3390219" cy="2284983"/>
          </a:xfrm>
          <a:prstGeom prst="rect">
            <a:avLst/>
          </a:prstGeom>
        </p:spPr>
      </p:pic>
    </p:spTree>
    <p:extLst>
      <p:ext uri="{BB962C8B-B14F-4D97-AF65-F5344CB8AC3E}">
        <p14:creationId xmlns:p14="http://schemas.microsoft.com/office/powerpoint/2010/main" val="554141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t>Buildings and the urban </a:t>
            </a:r>
            <a:r>
              <a:rPr lang="it-IT" sz="2800" dirty="0" err="1"/>
              <a:t>fabric</a:t>
            </a:r>
            <a:endParaRPr lang="it-IT" sz="2800" dirty="0"/>
          </a:p>
          <a:p>
            <a:pPr marL="285750" indent="-285750">
              <a:buFont typeface="Arial" panose="020B0604020202020204" pitchFamily="34" charset="0"/>
              <a:buChar char="•"/>
            </a:pPr>
            <a:r>
              <a:rPr lang="it-IT" sz="2800" dirty="0" err="1"/>
              <a:t>Modelling</a:t>
            </a:r>
            <a:r>
              <a:rPr lang="it-IT" sz="2800" dirty="0"/>
              <a:t> buildings </a:t>
            </a:r>
            <a:r>
              <a:rPr lang="it-IT" sz="2800" dirty="0" err="1"/>
              <a:t>as</a:t>
            </a:r>
            <a:r>
              <a:rPr lang="it-IT" sz="2800" dirty="0"/>
              <a:t> </a:t>
            </a:r>
            <a:r>
              <a:rPr lang="it-IT" sz="2800" dirty="0" err="1"/>
              <a:t>geospatial</a:t>
            </a:r>
            <a:r>
              <a:rPr lang="it-IT" sz="2800" dirty="0"/>
              <a:t> </a:t>
            </a:r>
            <a:r>
              <a:rPr lang="it-IT" sz="2800" dirty="0" err="1"/>
              <a:t>objects</a:t>
            </a:r>
            <a:endParaRPr lang="it-IT" sz="2800" dirty="0"/>
          </a:p>
          <a:p>
            <a:pPr marL="285750" indent="-285750">
              <a:buFont typeface="Arial" panose="020B0604020202020204" pitchFamily="34" charset="0"/>
              <a:buChar char="•"/>
            </a:pPr>
            <a:r>
              <a:rPr lang="it-IT" sz="2800" dirty="0"/>
              <a:t>Buildings in </a:t>
            </a:r>
            <a:r>
              <a:rPr lang="it-IT" sz="2800" dirty="0" err="1"/>
              <a:t>important</a:t>
            </a:r>
            <a:r>
              <a:rPr lang="it-IT" sz="2800" dirty="0"/>
              <a:t> </a:t>
            </a:r>
            <a:r>
              <a:rPr lang="it-IT" sz="2800" dirty="0" err="1"/>
              <a:t>European</a:t>
            </a:r>
            <a:r>
              <a:rPr lang="it-IT" sz="2800" dirty="0"/>
              <a:t> </a:t>
            </a:r>
            <a:r>
              <a:rPr lang="it-IT" sz="2800" dirty="0" err="1"/>
              <a:t>initiatives</a:t>
            </a:r>
            <a:endParaRPr lang="it-IT" sz="2800" dirty="0"/>
          </a:p>
          <a:p>
            <a:pPr marL="285750" indent="-285750">
              <a:buFont typeface="Arial" panose="020B0604020202020204" pitchFamily="34" charset="0"/>
              <a:buChar char="•"/>
            </a:pPr>
            <a:r>
              <a:rPr lang="it-IT" sz="2800" dirty="0"/>
              <a:t>The </a:t>
            </a:r>
            <a:r>
              <a:rPr lang="it-IT" sz="2800" dirty="0" err="1"/>
              <a:t>role</a:t>
            </a:r>
            <a:r>
              <a:rPr lang="it-IT" sz="2800" dirty="0"/>
              <a:t> of buildings in CCA &amp; CCM</a:t>
            </a:r>
          </a:p>
          <a:p>
            <a:pPr marL="285750" indent="-285750">
              <a:buFont typeface="Arial" panose="020B0604020202020204" pitchFamily="34" charset="0"/>
              <a:buChar char="•"/>
            </a:pPr>
            <a:r>
              <a:rPr lang="it-IT" sz="2800" dirty="0" err="1">
                <a:solidFill>
                  <a:srgbClr val="C00000"/>
                </a:solidFill>
              </a:rPr>
              <a:t>Conclusions</a:t>
            </a:r>
            <a:endParaRPr lang="it-IT" sz="2800" dirty="0">
              <a:solidFill>
                <a:srgbClr val="C00000"/>
              </a:solidFill>
            </a:endParaRPr>
          </a:p>
        </p:txBody>
      </p:sp>
    </p:spTree>
    <p:extLst>
      <p:ext uri="{BB962C8B-B14F-4D97-AF65-F5344CB8AC3E}">
        <p14:creationId xmlns:p14="http://schemas.microsoft.com/office/powerpoint/2010/main" val="1863173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solidFill>
                  <a:srgbClr val="C00000"/>
                </a:solidFill>
              </a:rPr>
              <a:t>Buildings and the urban </a:t>
            </a:r>
            <a:r>
              <a:rPr lang="it-IT" sz="2800" dirty="0" err="1">
                <a:solidFill>
                  <a:srgbClr val="C00000"/>
                </a:solidFill>
              </a:rPr>
              <a:t>fabric</a:t>
            </a:r>
            <a:endParaRPr lang="it-IT" sz="2800" dirty="0">
              <a:solidFill>
                <a:srgbClr val="C00000"/>
              </a:solidFill>
            </a:endParaRPr>
          </a:p>
          <a:p>
            <a:pPr marL="285750" indent="-285750">
              <a:buFont typeface="Arial" panose="020B0604020202020204" pitchFamily="34" charset="0"/>
              <a:buChar char="•"/>
            </a:pPr>
            <a:r>
              <a:rPr lang="it-IT" sz="2800" dirty="0" err="1"/>
              <a:t>Modelling</a:t>
            </a:r>
            <a:r>
              <a:rPr lang="it-IT" sz="2800" dirty="0"/>
              <a:t> buildings </a:t>
            </a:r>
            <a:r>
              <a:rPr lang="it-IT" sz="2800" dirty="0" err="1"/>
              <a:t>as</a:t>
            </a:r>
            <a:r>
              <a:rPr lang="it-IT" sz="2800" dirty="0"/>
              <a:t> </a:t>
            </a:r>
            <a:r>
              <a:rPr lang="it-IT" sz="2800" dirty="0" err="1"/>
              <a:t>geospatial</a:t>
            </a:r>
            <a:r>
              <a:rPr lang="it-IT" sz="2800" dirty="0"/>
              <a:t> </a:t>
            </a:r>
            <a:r>
              <a:rPr lang="it-IT" sz="2800" dirty="0" err="1"/>
              <a:t>objects</a:t>
            </a:r>
            <a:endParaRPr lang="it-IT" sz="2800" dirty="0"/>
          </a:p>
          <a:p>
            <a:pPr marL="285750" indent="-285750">
              <a:buFont typeface="Arial" panose="020B0604020202020204" pitchFamily="34" charset="0"/>
              <a:buChar char="•"/>
            </a:pPr>
            <a:r>
              <a:rPr lang="it-IT" sz="2800" dirty="0"/>
              <a:t>Buildings in </a:t>
            </a:r>
            <a:r>
              <a:rPr lang="it-IT" sz="2800" dirty="0" err="1"/>
              <a:t>important</a:t>
            </a:r>
            <a:r>
              <a:rPr lang="it-IT" sz="2800" dirty="0"/>
              <a:t> </a:t>
            </a:r>
            <a:r>
              <a:rPr lang="it-IT" sz="2800" dirty="0" err="1"/>
              <a:t>European</a:t>
            </a:r>
            <a:r>
              <a:rPr lang="it-IT" sz="2800" dirty="0"/>
              <a:t> </a:t>
            </a:r>
            <a:r>
              <a:rPr lang="it-IT" sz="2800" dirty="0" err="1"/>
              <a:t>initiatives</a:t>
            </a:r>
            <a:endParaRPr lang="it-IT" sz="2800" dirty="0"/>
          </a:p>
          <a:p>
            <a:pPr marL="285750" indent="-285750">
              <a:buFont typeface="Arial" panose="020B0604020202020204" pitchFamily="34" charset="0"/>
              <a:buChar char="•"/>
            </a:pPr>
            <a:r>
              <a:rPr lang="it-IT" sz="2800" dirty="0"/>
              <a:t>The </a:t>
            </a:r>
            <a:r>
              <a:rPr lang="it-IT" sz="2800" dirty="0" err="1"/>
              <a:t>role</a:t>
            </a:r>
            <a:r>
              <a:rPr lang="it-IT" sz="2800" dirty="0"/>
              <a:t> of buildings in CCA &amp; CCM</a:t>
            </a:r>
          </a:p>
          <a:p>
            <a:pPr marL="285750" indent="-285750">
              <a:buFont typeface="Arial" panose="020B0604020202020204" pitchFamily="34" charset="0"/>
              <a:buChar char="•"/>
            </a:pPr>
            <a:r>
              <a:rPr lang="it-IT" sz="2800" dirty="0" err="1"/>
              <a:t>Conclusions</a:t>
            </a:r>
            <a:endParaRPr lang="it-IT" sz="2800" dirty="0"/>
          </a:p>
        </p:txBody>
      </p:sp>
    </p:spTree>
    <p:extLst>
      <p:ext uri="{BB962C8B-B14F-4D97-AF65-F5344CB8AC3E}">
        <p14:creationId xmlns:p14="http://schemas.microsoft.com/office/powerpoint/2010/main" val="2269359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118D-A68D-33E5-C554-57760C6F932A}"/>
              </a:ext>
            </a:extLst>
          </p:cNvPr>
          <p:cNvSpPr>
            <a:spLocks noGrp="1"/>
          </p:cNvSpPr>
          <p:nvPr>
            <p:ph type="title"/>
          </p:nvPr>
        </p:nvSpPr>
        <p:spPr/>
        <p:txBody>
          <a:bodyPr>
            <a:normAutofit fontScale="90000"/>
          </a:bodyPr>
          <a:lstStyle/>
          <a:p>
            <a:r>
              <a:rPr lang="nl-BE" dirty="0" err="1"/>
              <a:t>Some</a:t>
            </a:r>
            <a:r>
              <a:rPr lang="nl-BE" dirty="0"/>
              <a:t> </a:t>
            </a:r>
            <a:r>
              <a:rPr lang="nl-BE" dirty="0" err="1"/>
              <a:t>conclusions</a:t>
            </a:r>
            <a:endParaRPr lang="en-BE" dirty="0"/>
          </a:p>
        </p:txBody>
      </p:sp>
      <p:sp>
        <p:nvSpPr>
          <p:cNvPr id="3" name="Text Placeholder 2">
            <a:extLst>
              <a:ext uri="{FF2B5EF4-FFF2-40B4-BE49-F238E27FC236}">
                <a16:creationId xmlns:a16="http://schemas.microsoft.com/office/drawing/2014/main" id="{5167E384-EAD4-232A-9B15-E777592A7CE1}"/>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50850200-ACE6-1426-3807-820252B49C65}"/>
              </a:ext>
            </a:extLst>
          </p:cNvPr>
          <p:cNvSpPr>
            <a:spLocks noGrp="1"/>
          </p:cNvSpPr>
          <p:nvPr>
            <p:ph type="body" sz="quarter" idx="11"/>
          </p:nvPr>
        </p:nvSpPr>
        <p:spPr/>
        <p:txBody>
          <a:bodyPr>
            <a:normAutofit/>
          </a:bodyPr>
          <a:lstStyle/>
          <a:p>
            <a:pPr marL="342900" indent="-342900">
              <a:buFont typeface="+mj-lt"/>
              <a:buAutoNum type="arabicPeriod"/>
            </a:pPr>
            <a:r>
              <a:rPr lang="nl-BE" sz="2400" dirty="0"/>
              <a:t>Buildings are a </a:t>
            </a:r>
            <a:r>
              <a:rPr lang="nl-BE" sz="2400" dirty="0" err="1"/>
              <a:t>key</a:t>
            </a:r>
            <a:r>
              <a:rPr lang="nl-BE" sz="2400" dirty="0"/>
              <a:t> part of </a:t>
            </a:r>
            <a:r>
              <a:rPr lang="nl-BE" sz="2400" dirty="0" err="1"/>
              <a:t>our</a:t>
            </a:r>
            <a:r>
              <a:rPr lang="nl-BE" sz="2400" dirty="0"/>
              <a:t> built-up area, </a:t>
            </a:r>
            <a:r>
              <a:rPr lang="nl-BE" sz="2400" dirty="0" err="1"/>
              <a:t>especially</a:t>
            </a:r>
            <a:r>
              <a:rPr lang="nl-BE" sz="2400" dirty="0"/>
              <a:t> in </a:t>
            </a:r>
            <a:r>
              <a:rPr lang="nl-BE" sz="2400" dirty="0" err="1"/>
              <a:t>an</a:t>
            </a:r>
            <a:r>
              <a:rPr lang="nl-BE" sz="2400" dirty="0"/>
              <a:t> </a:t>
            </a:r>
            <a:r>
              <a:rPr lang="nl-BE" sz="2400" dirty="0" err="1"/>
              <a:t>urban</a:t>
            </a:r>
            <a:r>
              <a:rPr lang="nl-BE" sz="2400" dirty="0"/>
              <a:t> context</a:t>
            </a:r>
          </a:p>
          <a:p>
            <a:pPr marL="342900" indent="-342900">
              <a:buFont typeface="+mj-lt"/>
              <a:buAutoNum type="arabicPeriod"/>
            </a:pPr>
            <a:r>
              <a:rPr lang="nl-BE" sz="2400" dirty="0" err="1"/>
              <a:t>They</a:t>
            </a:r>
            <a:r>
              <a:rPr lang="nl-BE" sz="2400" dirty="0"/>
              <a:t> are </a:t>
            </a:r>
            <a:r>
              <a:rPr lang="nl-BE" sz="2400" dirty="0" err="1"/>
              <a:t>modelled</a:t>
            </a:r>
            <a:r>
              <a:rPr lang="nl-BE" sz="2400" dirty="0"/>
              <a:t> </a:t>
            </a:r>
            <a:r>
              <a:rPr lang="nl-BE" sz="2400" dirty="0" err="1"/>
              <a:t>and</a:t>
            </a:r>
            <a:r>
              <a:rPr lang="nl-BE" sz="2400" dirty="0"/>
              <a:t> a </a:t>
            </a:r>
            <a:r>
              <a:rPr lang="nl-BE" sz="2400" dirty="0" err="1"/>
              <a:t>key</a:t>
            </a:r>
            <a:r>
              <a:rPr lang="nl-BE" sz="2400" dirty="0"/>
              <a:t> part of </a:t>
            </a:r>
            <a:r>
              <a:rPr lang="nl-BE" sz="2400" dirty="0" err="1"/>
              <a:t>any</a:t>
            </a:r>
            <a:r>
              <a:rPr lang="nl-BE" sz="2400" dirty="0"/>
              <a:t> </a:t>
            </a:r>
            <a:r>
              <a:rPr lang="nl-BE" sz="2400" dirty="0" err="1"/>
              <a:t>Spatial</a:t>
            </a:r>
            <a:r>
              <a:rPr lang="nl-BE" sz="2400" dirty="0"/>
              <a:t> Data </a:t>
            </a:r>
            <a:r>
              <a:rPr lang="nl-BE" sz="2400" dirty="0" err="1"/>
              <a:t>Infrastructure</a:t>
            </a:r>
            <a:r>
              <a:rPr lang="nl-BE" sz="2400" dirty="0"/>
              <a:t> (2D </a:t>
            </a:r>
            <a:r>
              <a:rPr lang="nl-BE" sz="2400" dirty="0" err="1"/>
              <a:t>to</a:t>
            </a:r>
            <a:r>
              <a:rPr lang="nl-BE" sz="2400" dirty="0"/>
              <a:t> 3D)</a:t>
            </a:r>
          </a:p>
          <a:p>
            <a:pPr marL="342900" indent="-342900">
              <a:buFont typeface="+mj-lt"/>
              <a:buAutoNum type="arabicPeriod"/>
            </a:pPr>
            <a:r>
              <a:rPr lang="nl-BE" sz="2400" dirty="0" err="1"/>
              <a:t>Several</a:t>
            </a:r>
            <a:r>
              <a:rPr lang="nl-BE" sz="2400" dirty="0"/>
              <a:t> European </a:t>
            </a:r>
            <a:r>
              <a:rPr lang="nl-BE" sz="2400" dirty="0" err="1"/>
              <a:t>initiatives</a:t>
            </a:r>
            <a:r>
              <a:rPr lang="nl-BE" sz="2400" dirty="0"/>
              <a:t> support energy </a:t>
            </a:r>
            <a:r>
              <a:rPr lang="nl-BE" sz="2400" dirty="0" err="1"/>
              <a:t>and</a:t>
            </a:r>
            <a:r>
              <a:rPr lang="nl-BE" sz="2400" dirty="0"/>
              <a:t> CCA/CCM </a:t>
            </a:r>
            <a:r>
              <a:rPr lang="nl-BE" sz="2400" dirty="0" err="1"/>
              <a:t>interventions</a:t>
            </a:r>
            <a:r>
              <a:rPr lang="nl-BE" sz="2400" dirty="0"/>
              <a:t>, </a:t>
            </a:r>
            <a:r>
              <a:rPr lang="nl-BE" sz="2400" dirty="0" err="1"/>
              <a:t>with</a:t>
            </a:r>
            <a:r>
              <a:rPr lang="nl-BE" sz="2400" dirty="0"/>
              <a:t> a </a:t>
            </a:r>
            <a:r>
              <a:rPr lang="nl-BE" sz="2400" dirty="0" err="1"/>
              <a:t>dedicated</a:t>
            </a:r>
            <a:r>
              <a:rPr lang="nl-BE" sz="2400" dirty="0"/>
              <a:t> </a:t>
            </a:r>
            <a:r>
              <a:rPr lang="nl-BE" sz="2400" dirty="0" err="1"/>
              <a:t>role</a:t>
            </a:r>
            <a:r>
              <a:rPr lang="nl-BE" sz="2400" dirty="0"/>
              <a:t> for buildings</a:t>
            </a:r>
          </a:p>
          <a:p>
            <a:pPr marL="342900" indent="-342900">
              <a:buFont typeface="+mj-lt"/>
              <a:buAutoNum type="arabicPeriod"/>
            </a:pPr>
            <a:r>
              <a:rPr lang="nl-BE" sz="2400" dirty="0"/>
              <a:t>Buildings </a:t>
            </a:r>
            <a:r>
              <a:rPr lang="nl-BE" sz="2400" dirty="0" err="1"/>
              <a:t>might</a:t>
            </a:r>
            <a:r>
              <a:rPr lang="nl-BE" sz="2400" dirty="0"/>
              <a:t> </a:t>
            </a:r>
            <a:r>
              <a:rPr lang="nl-BE" sz="2400" dirty="0" err="1"/>
              <a:t>contribute</a:t>
            </a:r>
            <a:r>
              <a:rPr lang="nl-BE" sz="2400" dirty="0"/>
              <a:t> </a:t>
            </a:r>
            <a:r>
              <a:rPr lang="nl-BE" sz="2400" dirty="0" err="1"/>
              <a:t>to</a:t>
            </a:r>
            <a:r>
              <a:rPr lang="nl-BE" sz="2400" dirty="0"/>
              <a:t> CC, but </a:t>
            </a:r>
            <a:r>
              <a:rPr lang="nl-BE" sz="2400" dirty="0" err="1"/>
              <a:t>also</a:t>
            </a:r>
            <a:r>
              <a:rPr lang="nl-BE" sz="2400" dirty="0"/>
              <a:t> </a:t>
            </a:r>
            <a:r>
              <a:rPr lang="nl-BE" sz="2400" dirty="0" err="1"/>
              <a:t>to</a:t>
            </a:r>
            <a:r>
              <a:rPr lang="nl-BE" sz="2400" dirty="0"/>
              <a:t> </a:t>
            </a:r>
            <a:r>
              <a:rPr lang="nl-BE" sz="2400" dirty="0" err="1"/>
              <a:t>its</a:t>
            </a:r>
            <a:r>
              <a:rPr lang="nl-BE" sz="2400" dirty="0"/>
              <a:t> </a:t>
            </a:r>
            <a:r>
              <a:rPr lang="nl-BE" sz="2400" dirty="0" err="1"/>
              <a:t>solutions</a:t>
            </a:r>
            <a:endParaRPr lang="en-BE" sz="2400" dirty="0"/>
          </a:p>
        </p:txBody>
      </p:sp>
    </p:spTree>
    <p:extLst>
      <p:ext uri="{BB962C8B-B14F-4D97-AF65-F5344CB8AC3E}">
        <p14:creationId xmlns:p14="http://schemas.microsoft.com/office/powerpoint/2010/main" val="2502930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9E4DB-2E92-2CEC-4280-C229E41C3F6D}"/>
              </a:ext>
            </a:extLst>
          </p:cNvPr>
          <p:cNvSpPr>
            <a:spLocks noGrp="1"/>
          </p:cNvSpPr>
          <p:nvPr>
            <p:ph type="title"/>
          </p:nvPr>
        </p:nvSpPr>
        <p:spPr/>
        <p:txBody>
          <a:bodyPr/>
          <a:lstStyle/>
          <a:p>
            <a:r>
              <a:rPr lang="it-IT" dirty="0"/>
              <a:t>Buildings are </a:t>
            </a:r>
            <a:r>
              <a:rPr lang="it-IT" dirty="0" err="1"/>
              <a:t>everywhere</a:t>
            </a:r>
            <a:r>
              <a:rPr lang="it-IT" dirty="0"/>
              <a:t> …</a:t>
            </a:r>
          </a:p>
        </p:txBody>
      </p:sp>
      <p:pic>
        <p:nvPicPr>
          <p:cNvPr id="3" name="Picture Placeholder 2" descr="A building with many windows&#10;&#10;Description automatically generated">
            <a:extLst>
              <a:ext uri="{FF2B5EF4-FFF2-40B4-BE49-F238E27FC236}">
                <a16:creationId xmlns:a16="http://schemas.microsoft.com/office/drawing/2014/main" id="{FDB5B9D0-F837-69B3-E7A1-40DF32F1159D}"/>
              </a:ext>
            </a:extLst>
          </p:cNvPr>
          <p:cNvPicPr>
            <a:picLocks noGrp="1" noChangeAspect="1"/>
          </p:cNvPicPr>
          <p:nvPr>
            <p:ph type="pic" idx="1"/>
          </p:nvPr>
        </p:nvPicPr>
        <p:blipFill>
          <a:blip r:embed="rId2"/>
          <a:srcRect l="2752" r="2752"/>
          <a:stretch>
            <a:fillRect/>
          </a:stretch>
        </p:blipFill>
        <p:spPr>
          <a:xfrm>
            <a:off x="7219294" y="2595153"/>
            <a:ext cx="4136094" cy="3265897"/>
          </a:xfrm>
        </p:spPr>
      </p:pic>
      <p:sp>
        <p:nvSpPr>
          <p:cNvPr id="8" name="Text Placeholder 7">
            <a:extLst>
              <a:ext uri="{FF2B5EF4-FFF2-40B4-BE49-F238E27FC236}">
                <a16:creationId xmlns:a16="http://schemas.microsoft.com/office/drawing/2014/main" id="{4F22E221-BB33-2B50-7DFA-C778140D658D}"/>
              </a:ext>
            </a:extLst>
          </p:cNvPr>
          <p:cNvSpPr>
            <a:spLocks noGrp="1"/>
          </p:cNvSpPr>
          <p:nvPr>
            <p:ph type="body" sz="half" idx="2"/>
          </p:nvPr>
        </p:nvSpPr>
        <p:spPr/>
        <p:txBody>
          <a:bodyPr/>
          <a:lstStyle/>
          <a:p>
            <a:r>
              <a:rPr lang="it-IT" dirty="0"/>
              <a:t>… </a:t>
            </a:r>
            <a:r>
              <a:rPr lang="it-IT" dirty="0" err="1"/>
              <a:t>consist</a:t>
            </a:r>
            <a:r>
              <a:rPr lang="it-IT" dirty="0"/>
              <a:t> of </a:t>
            </a:r>
            <a:r>
              <a:rPr lang="it-IT" dirty="0" err="1"/>
              <a:t>different</a:t>
            </a:r>
            <a:r>
              <a:rPr lang="it-IT" dirty="0"/>
              <a:t> parts</a:t>
            </a:r>
          </a:p>
        </p:txBody>
      </p:sp>
      <p:pic>
        <p:nvPicPr>
          <p:cNvPr id="5" name="Picture 4" descr="A roof of a house&#10;&#10;Description automatically generated">
            <a:extLst>
              <a:ext uri="{FF2B5EF4-FFF2-40B4-BE49-F238E27FC236}">
                <a16:creationId xmlns:a16="http://schemas.microsoft.com/office/drawing/2014/main" id="{21552BBC-EF6E-320C-9217-745903DBF5BC}"/>
              </a:ext>
            </a:extLst>
          </p:cNvPr>
          <p:cNvPicPr>
            <a:picLocks noChangeAspect="1"/>
          </p:cNvPicPr>
          <p:nvPr/>
        </p:nvPicPr>
        <p:blipFill>
          <a:blip r:embed="rId3"/>
          <a:stretch>
            <a:fillRect/>
          </a:stretch>
        </p:blipFill>
        <p:spPr>
          <a:xfrm>
            <a:off x="6541190" y="849511"/>
            <a:ext cx="2857500" cy="1600200"/>
          </a:xfrm>
          <a:prstGeom prst="rect">
            <a:avLst/>
          </a:prstGeom>
        </p:spPr>
      </p:pic>
      <p:pic>
        <p:nvPicPr>
          <p:cNvPr id="12" name="Picture 11" descr="A rooftop with a view of a city&#10;&#10;Description automatically generated">
            <a:extLst>
              <a:ext uri="{FF2B5EF4-FFF2-40B4-BE49-F238E27FC236}">
                <a16:creationId xmlns:a16="http://schemas.microsoft.com/office/drawing/2014/main" id="{508EAC6C-3A4D-96DE-57CC-5CCEAE71258F}"/>
              </a:ext>
            </a:extLst>
          </p:cNvPr>
          <p:cNvPicPr>
            <a:picLocks noChangeAspect="1"/>
          </p:cNvPicPr>
          <p:nvPr/>
        </p:nvPicPr>
        <p:blipFill>
          <a:blip r:embed="rId4"/>
          <a:stretch>
            <a:fillRect/>
          </a:stretch>
        </p:blipFill>
        <p:spPr>
          <a:xfrm>
            <a:off x="3887076" y="4390026"/>
            <a:ext cx="2857500" cy="1600200"/>
          </a:xfrm>
          <a:prstGeom prst="rect">
            <a:avLst/>
          </a:prstGeom>
        </p:spPr>
      </p:pic>
      <p:pic>
        <p:nvPicPr>
          <p:cNvPr id="14" name="Picture 13" descr="A row of multi-story buildings with stairs&#10;&#10;Description automatically generated">
            <a:extLst>
              <a:ext uri="{FF2B5EF4-FFF2-40B4-BE49-F238E27FC236}">
                <a16:creationId xmlns:a16="http://schemas.microsoft.com/office/drawing/2014/main" id="{059AF635-8F07-9A94-0295-D4EE1ABAF083}"/>
              </a:ext>
            </a:extLst>
          </p:cNvPr>
          <p:cNvPicPr>
            <a:picLocks noChangeAspect="1"/>
          </p:cNvPicPr>
          <p:nvPr/>
        </p:nvPicPr>
        <p:blipFill>
          <a:blip r:embed="rId5"/>
          <a:stretch>
            <a:fillRect/>
          </a:stretch>
        </p:blipFill>
        <p:spPr>
          <a:xfrm>
            <a:off x="619125" y="4228101"/>
            <a:ext cx="2590800" cy="1762125"/>
          </a:xfrm>
          <a:prstGeom prst="rect">
            <a:avLst/>
          </a:prstGeom>
        </p:spPr>
      </p:pic>
      <p:pic>
        <p:nvPicPr>
          <p:cNvPr id="16" name="Picture 15" descr="A living room with a couch and coffee table&#10;&#10;Description automatically generated">
            <a:extLst>
              <a:ext uri="{FF2B5EF4-FFF2-40B4-BE49-F238E27FC236}">
                <a16:creationId xmlns:a16="http://schemas.microsoft.com/office/drawing/2014/main" id="{98D9310E-CB1A-C3BF-0988-F8AAC8CE2E40}"/>
              </a:ext>
            </a:extLst>
          </p:cNvPr>
          <p:cNvPicPr>
            <a:picLocks noChangeAspect="1"/>
          </p:cNvPicPr>
          <p:nvPr/>
        </p:nvPicPr>
        <p:blipFill>
          <a:blip r:embed="rId6"/>
          <a:stretch>
            <a:fillRect/>
          </a:stretch>
        </p:blipFill>
        <p:spPr>
          <a:xfrm>
            <a:off x="3376284" y="2548331"/>
            <a:ext cx="2619375" cy="1743075"/>
          </a:xfrm>
          <a:prstGeom prst="rect">
            <a:avLst/>
          </a:prstGeom>
        </p:spPr>
      </p:pic>
      <p:sp>
        <p:nvSpPr>
          <p:cNvPr id="17" name="TextBox 16">
            <a:extLst>
              <a:ext uri="{FF2B5EF4-FFF2-40B4-BE49-F238E27FC236}">
                <a16:creationId xmlns:a16="http://schemas.microsoft.com/office/drawing/2014/main" id="{3A2A5FD3-6629-E19B-3947-2D20819C1260}"/>
              </a:ext>
            </a:extLst>
          </p:cNvPr>
          <p:cNvSpPr txBox="1"/>
          <p:nvPr/>
        </p:nvSpPr>
        <p:spPr>
          <a:xfrm>
            <a:off x="9501051" y="987424"/>
            <a:ext cx="713657" cy="369332"/>
          </a:xfrm>
          <a:prstGeom prst="rect">
            <a:avLst/>
          </a:prstGeom>
          <a:noFill/>
        </p:spPr>
        <p:txBody>
          <a:bodyPr wrap="none" rtlCol="0">
            <a:spAutoFit/>
          </a:bodyPr>
          <a:lstStyle/>
          <a:p>
            <a:r>
              <a:rPr lang="nl-BE" b="1" dirty="0"/>
              <a:t>Roof</a:t>
            </a:r>
            <a:endParaRPr lang="en-BE" b="1" dirty="0"/>
          </a:p>
        </p:txBody>
      </p:sp>
      <p:sp>
        <p:nvSpPr>
          <p:cNvPr id="18" name="TextBox 17">
            <a:extLst>
              <a:ext uri="{FF2B5EF4-FFF2-40B4-BE49-F238E27FC236}">
                <a16:creationId xmlns:a16="http://schemas.microsoft.com/office/drawing/2014/main" id="{4C1E72E3-D516-9053-C6F2-997D18082F48}"/>
              </a:ext>
            </a:extLst>
          </p:cNvPr>
          <p:cNvSpPr txBox="1"/>
          <p:nvPr/>
        </p:nvSpPr>
        <p:spPr>
          <a:xfrm>
            <a:off x="6096000" y="4038958"/>
            <a:ext cx="713657" cy="369332"/>
          </a:xfrm>
          <a:prstGeom prst="rect">
            <a:avLst/>
          </a:prstGeom>
          <a:noFill/>
        </p:spPr>
        <p:txBody>
          <a:bodyPr wrap="none" rtlCol="0">
            <a:spAutoFit/>
          </a:bodyPr>
          <a:lstStyle/>
          <a:p>
            <a:r>
              <a:rPr lang="nl-BE" b="1" dirty="0"/>
              <a:t>Roof</a:t>
            </a:r>
            <a:endParaRPr lang="en-BE" b="1" dirty="0"/>
          </a:p>
        </p:txBody>
      </p:sp>
      <p:sp>
        <p:nvSpPr>
          <p:cNvPr id="19" name="TextBox 18">
            <a:extLst>
              <a:ext uri="{FF2B5EF4-FFF2-40B4-BE49-F238E27FC236}">
                <a16:creationId xmlns:a16="http://schemas.microsoft.com/office/drawing/2014/main" id="{EEA16889-ADB7-969D-F52B-CA89E3BE1234}"/>
              </a:ext>
            </a:extLst>
          </p:cNvPr>
          <p:cNvSpPr txBox="1"/>
          <p:nvPr/>
        </p:nvSpPr>
        <p:spPr>
          <a:xfrm>
            <a:off x="2319584" y="2490424"/>
            <a:ext cx="1056700" cy="369332"/>
          </a:xfrm>
          <a:prstGeom prst="rect">
            <a:avLst/>
          </a:prstGeom>
          <a:noFill/>
        </p:spPr>
        <p:txBody>
          <a:bodyPr wrap="none" rtlCol="0">
            <a:spAutoFit/>
          </a:bodyPr>
          <a:lstStyle/>
          <a:p>
            <a:r>
              <a:rPr lang="nl-BE" b="1" dirty="0" err="1"/>
              <a:t>Interior</a:t>
            </a:r>
            <a:endParaRPr lang="en-BE" b="1" dirty="0"/>
          </a:p>
        </p:txBody>
      </p:sp>
      <p:sp>
        <p:nvSpPr>
          <p:cNvPr id="20" name="TextBox 19">
            <a:extLst>
              <a:ext uri="{FF2B5EF4-FFF2-40B4-BE49-F238E27FC236}">
                <a16:creationId xmlns:a16="http://schemas.microsoft.com/office/drawing/2014/main" id="{C9540B33-38D5-4EC8-52FA-5149EC6A03E7}"/>
              </a:ext>
            </a:extLst>
          </p:cNvPr>
          <p:cNvSpPr txBox="1"/>
          <p:nvPr/>
        </p:nvSpPr>
        <p:spPr>
          <a:xfrm>
            <a:off x="619125" y="3854292"/>
            <a:ext cx="1064715" cy="369332"/>
          </a:xfrm>
          <a:prstGeom prst="rect">
            <a:avLst/>
          </a:prstGeom>
          <a:noFill/>
        </p:spPr>
        <p:txBody>
          <a:bodyPr wrap="none" rtlCol="0">
            <a:spAutoFit/>
          </a:bodyPr>
          <a:lstStyle/>
          <a:p>
            <a:r>
              <a:rPr lang="nl-BE" b="1" dirty="0" err="1"/>
              <a:t>Facade</a:t>
            </a:r>
            <a:endParaRPr lang="en-BE" b="1" dirty="0"/>
          </a:p>
        </p:txBody>
      </p:sp>
    </p:spTree>
    <p:extLst>
      <p:ext uri="{BB962C8B-B14F-4D97-AF65-F5344CB8AC3E}">
        <p14:creationId xmlns:p14="http://schemas.microsoft.com/office/powerpoint/2010/main" val="50212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8E5FC-AED2-0CF0-06D1-1F6AD7B33085}"/>
              </a:ext>
            </a:extLst>
          </p:cNvPr>
          <p:cNvSpPr>
            <a:spLocks noGrp="1"/>
          </p:cNvSpPr>
          <p:nvPr>
            <p:ph type="title"/>
          </p:nvPr>
        </p:nvSpPr>
        <p:spPr/>
        <p:txBody>
          <a:bodyPr/>
          <a:lstStyle/>
          <a:p>
            <a:r>
              <a:rPr lang="nl-BE" dirty="0" err="1"/>
              <a:t>They</a:t>
            </a:r>
            <a:r>
              <a:rPr lang="nl-BE" dirty="0"/>
              <a:t> are of different types …</a:t>
            </a:r>
            <a:endParaRPr lang="en-BE" dirty="0"/>
          </a:p>
        </p:txBody>
      </p:sp>
      <p:pic>
        <p:nvPicPr>
          <p:cNvPr id="6" name="Picture Placeholder 5" descr="A boat on the water&#10;&#10;Description automatically generated">
            <a:extLst>
              <a:ext uri="{FF2B5EF4-FFF2-40B4-BE49-F238E27FC236}">
                <a16:creationId xmlns:a16="http://schemas.microsoft.com/office/drawing/2014/main" id="{DAE2C410-155F-68F1-9193-A63BA4665297}"/>
              </a:ext>
            </a:extLst>
          </p:cNvPr>
          <p:cNvPicPr>
            <a:picLocks noGrp="1" noChangeAspect="1"/>
          </p:cNvPicPr>
          <p:nvPr>
            <p:ph type="pic" idx="1"/>
          </p:nvPr>
        </p:nvPicPr>
        <p:blipFill>
          <a:blip r:embed="rId2"/>
          <a:srcRect l="26124" r="26124"/>
          <a:stretch>
            <a:fillRect/>
          </a:stretch>
        </p:blipFill>
        <p:spPr>
          <a:xfrm>
            <a:off x="9013507" y="3723218"/>
            <a:ext cx="2470717" cy="1950901"/>
          </a:xfrm>
        </p:spPr>
      </p:pic>
      <p:sp>
        <p:nvSpPr>
          <p:cNvPr id="4" name="Text Placeholder 3">
            <a:extLst>
              <a:ext uri="{FF2B5EF4-FFF2-40B4-BE49-F238E27FC236}">
                <a16:creationId xmlns:a16="http://schemas.microsoft.com/office/drawing/2014/main" id="{0D07149A-AA13-5020-6941-F2FA87767CA1}"/>
              </a:ext>
            </a:extLst>
          </p:cNvPr>
          <p:cNvSpPr>
            <a:spLocks noGrp="1"/>
          </p:cNvSpPr>
          <p:nvPr>
            <p:ph type="body" sz="half" idx="2"/>
          </p:nvPr>
        </p:nvSpPr>
        <p:spPr/>
        <p:txBody>
          <a:bodyPr/>
          <a:lstStyle/>
          <a:p>
            <a:r>
              <a:rPr lang="nl-BE" dirty="0"/>
              <a:t>… </a:t>
            </a:r>
            <a:r>
              <a:rPr lang="nl-BE" dirty="0" err="1"/>
              <a:t>related</a:t>
            </a:r>
            <a:r>
              <a:rPr lang="nl-BE" dirty="0"/>
              <a:t> </a:t>
            </a:r>
            <a:r>
              <a:rPr lang="nl-BE" dirty="0" err="1"/>
              <a:t>to</a:t>
            </a:r>
            <a:r>
              <a:rPr lang="nl-BE" dirty="0"/>
              <a:t> different </a:t>
            </a:r>
            <a:r>
              <a:rPr lang="nl-BE" dirty="0" err="1"/>
              <a:t>functions</a:t>
            </a:r>
            <a:endParaRPr lang="en-BE" dirty="0"/>
          </a:p>
        </p:txBody>
      </p:sp>
      <p:pic>
        <p:nvPicPr>
          <p:cNvPr id="8" name="Picture 7" descr="A large building with a roof&#10;&#10;Description automatically generated">
            <a:extLst>
              <a:ext uri="{FF2B5EF4-FFF2-40B4-BE49-F238E27FC236}">
                <a16:creationId xmlns:a16="http://schemas.microsoft.com/office/drawing/2014/main" id="{FA7230A0-2AA8-EE10-BB19-23DD976799E3}"/>
              </a:ext>
            </a:extLst>
          </p:cNvPr>
          <p:cNvPicPr>
            <a:picLocks noChangeAspect="1"/>
          </p:cNvPicPr>
          <p:nvPr/>
        </p:nvPicPr>
        <p:blipFill>
          <a:blip r:embed="rId3"/>
          <a:stretch>
            <a:fillRect/>
          </a:stretch>
        </p:blipFill>
        <p:spPr>
          <a:xfrm>
            <a:off x="5142143" y="458503"/>
            <a:ext cx="3203256" cy="2267473"/>
          </a:xfrm>
          <a:prstGeom prst="rect">
            <a:avLst/>
          </a:prstGeom>
        </p:spPr>
      </p:pic>
      <p:pic>
        <p:nvPicPr>
          <p:cNvPr id="10" name="Picture 9" descr="A building with a circular structure&#10;&#10;Description automatically generated with medium confidence">
            <a:extLst>
              <a:ext uri="{FF2B5EF4-FFF2-40B4-BE49-F238E27FC236}">
                <a16:creationId xmlns:a16="http://schemas.microsoft.com/office/drawing/2014/main" id="{8B2698BA-510F-F312-5873-7E44153A619C}"/>
              </a:ext>
            </a:extLst>
          </p:cNvPr>
          <p:cNvPicPr>
            <a:picLocks noChangeAspect="1"/>
          </p:cNvPicPr>
          <p:nvPr/>
        </p:nvPicPr>
        <p:blipFill>
          <a:blip r:embed="rId4"/>
          <a:stretch>
            <a:fillRect/>
          </a:stretch>
        </p:blipFill>
        <p:spPr>
          <a:xfrm>
            <a:off x="836611" y="3910149"/>
            <a:ext cx="3525141" cy="1974079"/>
          </a:xfrm>
          <a:prstGeom prst="rect">
            <a:avLst/>
          </a:prstGeom>
        </p:spPr>
      </p:pic>
      <p:pic>
        <p:nvPicPr>
          <p:cNvPr id="12" name="Picture 11" descr="A truck driving on the road&#10;&#10;Description automatically generated">
            <a:extLst>
              <a:ext uri="{FF2B5EF4-FFF2-40B4-BE49-F238E27FC236}">
                <a16:creationId xmlns:a16="http://schemas.microsoft.com/office/drawing/2014/main" id="{16440A59-F736-9807-AA07-D986213E3E1A}"/>
              </a:ext>
            </a:extLst>
          </p:cNvPr>
          <p:cNvPicPr>
            <a:picLocks noChangeAspect="1"/>
          </p:cNvPicPr>
          <p:nvPr/>
        </p:nvPicPr>
        <p:blipFill>
          <a:blip r:embed="rId5"/>
          <a:stretch>
            <a:fillRect/>
          </a:stretch>
        </p:blipFill>
        <p:spPr>
          <a:xfrm>
            <a:off x="5991227" y="4411901"/>
            <a:ext cx="2857500" cy="1600200"/>
          </a:xfrm>
          <a:prstGeom prst="rect">
            <a:avLst/>
          </a:prstGeom>
        </p:spPr>
      </p:pic>
      <p:pic>
        <p:nvPicPr>
          <p:cNvPr id="14" name="Picture 13" descr="A large house with a pool in the middle of it&#10;&#10;Description automatically generated">
            <a:extLst>
              <a:ext uri="{FF2B5EF4-FFF2-40B4-BE49-F238E27FC236}">
                <a16:creationId xmlns:a16="http://schemas.microsoft.com/office/drawing/2014/main" id="{A0717143-DE8A-651E-CB05-3F113A0F8F18}"/>
              </a:ext>
            </a:extLst>
          </p:cNvPr>
          <p:cNvPicPr>
            <a:picLocks noChangeAspect="1"/>
          </p:cNvPicPr>
          <p:nvPr/>
        </p:nvPicPr>
        <p:blipFill>
          <a:blip r:embed="rId6"/>
          <a:stretch>
            <a:fillRect/>
          </a:stretch>
        </p:blipFill>
        <p:spPr>
          <a:xfrm>
            <a:off x="8715517" y="1756274"/>
            <a:ext cx="2619375" cy="1743075"/>
          </a:xfrm>
          <a:prstGeom prst="rect">
            <a:avLst/>
          </a:prstGeom>
        </p:spPr>
      </p:pic>
      <p:sp>
        <p:nvSpPr>
          <p:cNvPr id="21" name="TextBox 20">
            <a:extLst>
              <a:ext uri="{FF2B5EF4-FFF2-40B4-BE49-F238E27FC236}">
                <a16:creationId xmlns:a16="http://schemas.microsoft.com/office/drawing/2014/main" id="{0E20335D-3ECF-A9E9-04AB-66B66E5F1EC5}"/>
              </a:ext>
            </a:extLst>
          </p:cNvPr>
          <p:cNvSpPr txBox="1"/>
          <p:nvPr/>
        </p:nvSpPr>
        <p:spPr>
          <a:xfrm>
            <a:off x="8345399" y="700264"/>
            <a:ext cx="984565" cy="369332"/>
          </a:xfrm>
          <a:prstGeom prst="rect">
            <a:avLst/>
          </a:prstGeom>
          <a:noFill/>
        </p:spPr>
        <p:txBody>
          <a:bodyPr wrap="none" rtlCol="0">
            <a:spAutoFit/>
          </a:bodyPr>
          <a:lstStyle/>
          <a:p>
            <a:r>
              <a:rPr lang="nl-BE" b="1" dirty="0"/>
              <a:t>School</a:t>
            </a:r>
            <a:endParaRPr lang="en-BE" b="1" dirty="0"/>
          </a:p>
        </p:txBody>
      </p:sp>
      <p:sp>
        <p:nvSpPr>
          <p:cNvPr id="15" name="TextBox 14">
            <a:extLst>
              <a:ext uri="{FF2B5EF4-FFF2-40B4-BE49-F238E27FC236}">
                <a16:creationId xmlns:a16="http://schemas.microsoft.com/office/drawing/2014/main" id="{A5F1551B-86A8-45F7-8140-AF41C4530AC3}"/>
              </a:ext>
            </a:extLst>
          </p:cNvPr>
          <p:cNvSpPr txBox="1"/>
          <p:nvPr/>
        </p:nvSpPr>
        <p:spPr>
          <a:xfrm>
            <a:off x="8715517" y="1386942"/>
            <a:ext cx="926857" cy="369332"/>
          </a:xfrm>
          <a:prstGeom prst="rect">
            <a:avLst/>
          </a:prstGeom>
          <a:noFill/>
        </p:spPr>
        <p:txBody>
          <a:bodyPr wrap="none" rtlCol="0">
            <a:spAutoFit/>
          </a:bodyPr>
          <a:lstStyle/>
          <a:p>
            <a:r>
              <a:rPr lang="nl-BE" b="1" dirty="0"/>
              <a:t>House</a:t>
            </a:r>
            <a:endParaRPr lang="en-BE" b="1" dirty="0"/>
          </a:p>
        </p:txBody>
      </p:sp>
      <p:sp>
        <p:nvSpPr>
          <p:cNvPr id="16" name="TextBox 15">
            <a:extLst>
              <a:ext uri="{FF2B5EF4-FFF2-40B4-BE49-F238E27FC236}">
                <a16:creationId xmlns:a16="http://schemas.microsoft.com/office/drawing/2014/main" id="{5BA39F16-76B7-A9DC-BFB0-BDF4C85F30BA}"/>
              </a:ext>
            </a:extLst>
          </p:cNvPr>
          <p:cNvSpPr txBox="1"/>
          <p:nvPr/>
        </p:nvSpPr>
        <p:spPr>
          <a:xfrm>
            <a:off x="836611" y="3556736"/>
            <a:ext cx="881973" cy="369332"/>
          </a:xfrm>
          <a:prstGeom prst="rect">
            <a:avLst/>
          </a:prstGeom>
          <a:noFill/>
        </p:spPr>
        <p:txBody>
          <a:bodyPr wrap="none" rtlCol="0">
            <a:spAutoFit/>
          </a:bodyPr>
          <a:lstStyle/>
          <a:p>
            <a:r>
              <a:rPr lang="nl-BE" b="1" dirty="0"/>
              <a:t>Office</a:t>
            </a:r>
            <a:endParaRPr lang="en-BE" b="1" dirty="0"/>
          </a:p>
        </p:txBody>
      </p:sp>
      <p:sp>
        <p:nvSpPr>
          <p:cNvPr id="17" name="TextBox 16">
            <a:extLst>
              <a:ext uri="{FF2B5EF4-FFF2-40B4-BE49-F238E27FC236}">
                <a16:creationId xmlns:a16="http://schemas.microsoft.com/office/drawing/2014/main" id="{E49D86C4-C531-2B08-A062-DA2E3833C769}"/>
              </a:ext>
            </a:extLst>
          </p:cNvPr>
          <p:cNvSpPr txBox="1"/>
          <p:nvPr/>
        </p:nvSpPr>
        <p:spPr>
          <a:xfrm>
            <a:off x="10121373" y="5699562"/>
            <a:ext cx="1093569" cy="369332"/>
          </a:xfrm>
          <a:prstGeom prst="rect">
            <a:avLst/>
          </a:prstGeom>
          <a:noFill/>
        </p:spPr>
        <p:txBody>
          <a:bodyPr wrap="none" rtlCol="0">
            <a:spAutoFit/>
          </a:bodyPr>
          <a:lstStyle/>
          <a:p>
            <a:r>
              <a:rPr lang="nl-BE" b="1" dirty="0" err="1"/>
              <a:t>Factory</a:t>
            </a:r>
            <a:endParaRPr lang="en-BE" b="1" dirty="0"/>
          </a:p>
        </p:txBody>
      </p:sp>
      <p:sp>
        <p:nvSpPr>
          <p:cNvPr id="18" name="TextBox 17">
            <a:extLst>
              <a:ext uri="{FF2B5EF4-FFF2-40B4-BE49-F238E27FC236}">
                <a16:creationId xmlns:a16="http://schemas.microsoft.com/office/drawing/2014/main" id="{8282C452-B023-6670-25DD-7AB62C5CFA91}"/>
              </a:ext>
            </a:extLst>
          </p:cNvPr>
          <p:cNvSpPr txBox="1"/>
          <p:nvPr/>
        </p:nvSpPr>
        <p:spPr>
          <a:xfrm>
            <a:off x="4834841" y="5684322"/>
            <a:ext cx="1093569" cy="369332"/>
          </a:xfrm>
          <a:prstGeom prst="rect">
            <a:avLst/>
          </a:prstGeom>
          <a:noFill/>
        </p:spPr>
        <p:txBody>
          <a:bodyPr wrap="none" rtlCol="0">
            <a:spAutoFit/>
          </a:bodyPr>
          <a:lstStyle/>
          <a:p>
            <a:r>
              <a:rPr lang="nl-BE" b="1" dirty="0" err="1"/>
              <a:t>Factory</a:t>
            </a:r>
            <a:endParaRPr lang="en-BE" b="1" dirty="0"/>
          </a:p>
        </p:txBody>
      </p:sp>
      <p:pic>
        <p:nvPicPr>
          <p:cNvPr id="20" name="Picture 19" descr="A building with a sign on the front&#10;&#10;Description automatically generated">
            <a:extLst>
              <a:ext uri="{FF2B5EF4-FFF2-40B4-BE49-F238E27FC236}">
                <a16:creationId xmlns:a16="http://schemas.microsoft.com/office/drawing/2014/main" id="{CC83DA71-5122-8E5E-7B73-7638D706ECE2}"/>
              </a:ext>
            </a:extLst>
          </p:cNvPr>
          <p:cNvPicPr>
            <a:picLocks noChangeAspect="1"/>
          </p:cNvPicPr>
          <p:nvPr/>
        </p:nvPicPr>
        <p:blipFill>
          <a:blip r:embed="rId7"/>
          <a:stretch>
            <a:fillRect/>
          </a:stretch>
        </p:blipFill>
        <p:spPr>
          <a:xfrm>
            <a:off x="4320906" y="2725976"/>
            <a:ext cx="2714625" cy="1685925"/>
          </a:xfrm>
          <a:prstGeom prst="rect">
            <a:avLst/>
          </a:prstGeom>
        </p:spPr>
      </p:pic>
      <p:sp>
        <p:nvSpPr>
          <p:cNvPr id="22" name="TextBox 21">
            <a:extLst>
              <a:ext uri="{FF2B5EF4-FFF2-40B4-BE49-F238E27FC236}">
                <a16:creationId xmlns:a16="http://schemas.microsoft.com/office/drawing/2014/main" id="{EB210DD0-2FB8-63D1-1066-C601A019ED54}"/>
              </a:ext>
            </a:extLst>
          </p:cNvPr>
          <p:cNvSpPr txBox="1"/>
          <p:nvPr/>
        </p:nvSpPr>
        <p:spPr>
          <a:xfrm>
            <a:off x="2871470" y="2725975"/>
            <a:ext cx="1449436" cy="369332"/>
          </a:xfrm>
          <a:prstGeom prst="rect">
            <a:avLst/>
          </a:prstGeom>
          <a:noFill/>
        </p:spPr>
        <p:txBody>
          <a:bodyPr wrap="none" rtlCol="0">
            <a:spAutoFit/>
          </a:bodyPr>
          <a:lstStyle/>
          <a:p>
            <a:r>
              <a:rPr lang="nl-BE" b="1" dirty="0" err="1"/>
              <a:t>Sports</a:t>
            </a:r>
            <a:r>
              <a:rPr lang="nl-BE" b="1" dirty="0"/>
              <a:t> hall</a:t>
            </a:r>
            <a:endParaRPr lang="en-BE" b="1" dirty="0"/>
          </a:p>
        </p:txBody>
      </p:sp>
    </p:spTree>
    <p:extLst>
      <p:ext uri="{BB962C8B-B14F-4D97-AF65-F5344CB8AC3E}">
        <p14:creationId xmlns:p14="http://schemas.microsoft.com/office/powerpoint/2010/main" val="223573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6A1A-8A68-53CA-18C7-727B1B98ABCD}"/>
              </a:ext>
            </a:extLst>
          </p:cNvPr>
          <p:cNvSpPr>
            <a:spLocks noGrp="1"/>
          </p:cNvSpPr>
          <p:nvPr>
            <p:ph type="title"/>
          </p:nvPr>
        </p:nvSpPr>
        <p:spPr/>
        <p:txBody>
          <a:bodyPr>
            <a:noAutofit/>
          </a:bodyPr>
          <a:lstStyle/>
          <a:p>
            <a:r>
              <a:rPr lang="nl-BE" dirty="0" err="1"/>
              <a:t>They</a:t>
            </a:r>
            <a:r>
              <a:rPr lang="nl-BE" dirty="0"/>
              <a:t> are of different </a:t>
            </a:r>
            <a:r>
              <a:rPr lang="nl-BE" dirty="0" err="1"/>
              <a:t>size</a:t>
            </a:r>
            <a:r>
              <a:rPr lang="nl-BE" dirty="0"/>
              <a:t> …</a:t>
            </a:r>
            <a:endParaRPr lang="en-BE" dirty="0"/>
          </a:p>
        </p:txBody>
      </p:sp>
      <p:pic>
        <p:nvPicPr>
          <p:cNvPr id="6" name="Picture Placeholder 5" descr="Shanghai Tower skyline with a body of water&#10;&#10;Description automatically generated">
            <a:extLst>
              <a:ext uri="{FF2B5EF4-FFF2-40B4-BE49-F238E27FC236}">
                <a16:creationId xmlns:a16="http://schemas.microsoft.com/office/drawing/2014/main" id="{BFBFFDBB-D0A2-D4DF-5BE1-58FAEAC6F89E}"/>
              </a:ext>
            </a:extLst>
          </p:cNvPr>
          <p:cNvPicPr>
            <a:picLocks noGrp="1" noChangeAspect="1"/>
          </p:cNvPicPr>
          <p:nvPr>
            <p:ph type="pic" idx="1"/>
          </p:nvPr>
        </p:nvPicPr>
        <p:blipFill>
          <a:blip r:embed="rId2"/>
          <a:srcRect l="14421" r="14421"/>
          <a:stretch>
            <a:fillRect/>
          </a:stretch>
        </p:blipFill>
        <p:spPr>
          <a:xfrm>
            <a:off x="8341074" y="3309257"/>
            <a:ext cx="3011138" cy="2377622"/>
          </a:xfrm>
        </p:spPr>
      </p:pic>
      <p:sp>
        <p:nvSpPr>
          <p:cNvPr id="4" name="Text Placeholder 3">
            <a:extLst>
              <a:ext uri="{FF2B5EF4-FFF2-40B4-BE49-F238E27FC236}">
                <a16:creationId xmlns:a16="http://schemas.microsoft.com/office/drawing/2014/main" id="{45182F3F-DAE7-0EC3-9217-592F13999B43}"/>
              </a:ext>
            </a:extLst>
          </p:cNvPr>
          <p:cNvSpPr>
            <a:spLocks noGrp="1"/>
          </p:cNvSpPr>
          <p:nvPr>
            <p:ph type="body" sz="half" idx="2"/>
          </p:nvPr>
        </p:nvSpPr>
        <p:spPr/>
        <p:txBody>
          <a:bodyPr/>
          <a:lstStyle/>
          <a:p>
            <a:r>
              <a:rPr lang="nl-BE" dirty="0"/>
              <a:t>… </a:t>
            </a:r>
            <a:r>
              <a:rPr lang="nl-BE" dirty="0" err="1"/>
              <a:t>and</a:t>
            </a:r>
            <a:r>
              <a:rPr lang="nl-BE" dirty="0"/>
              <a:t> form</a:t>
            </a:r>
            <a:endParaRPr lang="en-BE" dirty="0"/>
          </a:p>
        </p:txBody>
      </p:sp>
      <p:pic>
        <p:nvPicPr>
          <p:cNvPr id="8" name="Picture 7" descr="A small wooden building with glass doors&#10;&#10;Description automatically generated">
            <a:extLst>
              <a:ext uri="{FF2B5EF4-FFF2-40B4-BE49-F238E27FC236}">
                <a16:creationId xmlns:a16="http://schemas.microsoft.com/office/drawing/2014/main" id="{CFCC11E8-C145-2CE9-DCD5-BABA4BED8754}"/>
              </a:ext>
            </a:extLst>
          </p:cNvPr>
          <p:cNvPicPr>
            <a:picLocks noChangeAspect="1"/>
          </p:cNvPicPr>
          <p:nvPr/>
        </p:nvPicPr>
        <p:blipFill>
          <a:blip r:embed="rId3"/>
          <a:stretch>
            <a:fillRect/>
          </a:stretch>
        </p:blipFill>
        <p:spPr>
          <a:xfrm>
            <a:off x="7070815" y="1396637"/>
            <a:ext cx="2857500" cy="1600200"/>
          </a:xfrm>
          <a:prstGeom prst="rect">
            <a:avLst/>
          </a:prstGeom>
        </p:spPr>
      </p:pic>
      <p:pic>
        <p:nvPicPr>
          <p:cNvPr id="10" name="Picture 9" descr="Aerial view of a large building&#10;&#10;Description automatically generated">
            <a:extLst>
              <a:ext uri="{FF2B5EF4-FFF2-40B4-BE49-F238E27FC236}">
                <a16:creationId xmlns:a16="http://schemas.microsoft.com/office/drawing/2014/main" id="{A80DAB33-982D-9F30-354D-E8431335766F}"/>
              </a:ext>
            </a:extLst>
          </p:cNvPr>
          <p:cNvPicPr>
            <a:picLocks noChangeAspect="1"/>
          </p:cNvPicPr>
          <p:nvPr/>
        </p:nvPicPr>
        <p:blipFill>
          <a:blip r:embed="rId4"/>
          <a:stretch>
            <a:fillRect/>
          </a:stretch>
        </p:blipFill>
        <p:spPr>
          <a:xfrm>
            <a:off x="3962582" y="3567780"/>
            <a:ext cx="3749176" cy="2119099"/>
          </a:xfrm>
          <a:prstGeom prst="rect">
            <a:avLst/>
          </a:prstGeom>
        </p:spPr>
      </p:pic>
      <p:pic>
        <p:nvPicPr>
          <p:cNvPr id="12" name="Picture 11" descr="A white house with a driveway and trees&#10;&#10;Description automatically generated">
            <a:extLst>
              <a:ext uri="{FF2B5EF4-FFF2-40B4-BE49-F238E27FC236}">
                <a16:creationId xmlns:a16="http://schemas.microsoft.com/office/drawing/2014/main" id="{EF090048-62CE-970E-3E32-0FAE1843F2DC}"/>
              </a:ext>
            </a:extLst>
          </p:cNvPr>
          <p:cNvPicPr>
            <a:picLocks noChangeAspect="1"/>
          </p:cNvPicPr>
          <p:nvPr/>
        </p:nvPicPr>
        <p:blipFill>
          <a:blip r:embed="rId5"/>
          <a:stretch>
            <a:fillRect/>
          </a:stretch>
        </p:blipFill>
        <p:spPr>
          <a:xfrm>
            <a:off x="4536757" y="985837"/>
            <a:ext cx="2143125" cy="2143125"/>
          </a:xfrm>
          <a:prstGeom prst="rect">
            <a:avLst/>
          </a:prstGeom>
        </p:spPr>
      </p:pic>
      <p:pic>
        <p:nvPicPr>
          <p:cNvPr id="14" name="Picture 13" descr="A brick building with a garage&#10;&#10;Description automatically generated">
            <a:extLst>
              <a:ext uri="{FF2B5EF4-FFF2-40B4-BE49-F238E27FC236}">
                <a16:creationId xmlns:a16="http://schemas.microsoft.com/office/drawing/2014/main" id="{0DE82C80-9ED4-BF99-F3B2-41CBC4D20533}"/>
              </a:ext>
            </a:extLst>
          </p:cNvPr>
          <p:cNvPicPr>
            <a:picLocks noChangeAspect="1"/>
          </p:cNvPicPr>
          <p:nvPr/>
        </p:nvPicPr>
        <p:blipFill>
          <a:blip r:embed="rId6"/>
          <a:stretch>
            <a:fillRect/>
          </a:stretch>
        </p:blipFill>
        <p:spPr>
          <a:xfrm>
            <a:off x="821237" y="3316346"/>
            <a:ext cx="2466975" cy="1847850"/>
          </a:xfrm>
          <a:prstGeom prst="rect">
            <a:avLst/>
          </a:prstGeom>
        </p:spPr>
      </p:pic>
      <p:sp>
        <p:nvSpPr>
          <p:cNvPr id="23" name="TextBox 22">
            <a:extLst>
              <a:ext uri="{FF2B5EF4-FFF2-40B4-BE49-F238E27FC236}">
                <a16:creationId xmlns:a16="http://schemas.microsoft.com/office/drawing/2014/main" id="{1A67A2E3-8D1C-0AFB-5494-315443F7770A}"/>
              </a:ext>
            </a:extLst>
          </p:cNvPr>
          <p:cNvSpPr txBox="1"/>
          <p:nvPr/>
        </p:nvSpPr>
        <p:spPr>
          <a:xfrm>
            <a:off x="9751258" y="5684322"/>
            <a:ext cx="1667444" cy="369332"/>
          </a:xfrm>
          <a:prstGeom prst="rect">
            <a:avLst/>
          </a:prstGeom>
          <a:noFill/>
        </p:spPr>
        <p:txBody>
          <a:bodyPr wrap="none" rtlCol="0">
            <a:spAutoFit/>
          </a:bodyPr>
          <a:lstStyle/>
          <a:p>
            <a:r>
              <a:rPr lang="nl-BE" b="1" dirty="0"/>
              <a:t>Skyscrapers</a:t>
            </a:r>
            <a:endParaRPr lang="en-BE" b="1" dirty="0"/>
          </a:p>
        </p:txBody>
      </p:sp>
      <p:sp>
        <p:nvSpPr>
          <p:cNvPr id="15" name="TextBox 14">
            <a:extLst>
              <a:ext uri="{FF2B5EF4-FFF2-40B4-BE49-F238E27FC236}">
                <a16:creationId xmlns:a16="http://schemas.microsoft.com/office/drawing/2014/main" id="{4AB4743F-A011-7E69-7DC0-BD6CFE35F281}"/>
              </a:ext>
            </a:extLst>
          </p:cNvPr>
          <p:cNvSpPr txBox="1"/>
          <p:nvPr/>
        </p:nvSpPr>
        <p:spPr>
          <a:xfrm>
            <a:off x="8462346" y="1055761"/>
            <a:ext cx="1468672" cy="369332"/>
          </a:xfrm>
          <a:prstGeom prst="rect">
            <a:avLst/>
          </a:prstGeom>
          <a:noFill/>
        </p:spPr>
        <p:txBody>
          <a:bodyPr wrap="none" rtlCol="0">
            <a:spAutoFit/>
          </a:bodyPr>
          <a:lstStyle/>
          <a:p>
            <a:r>
              <a:rPr lang="nl-BE" b="1" dirty="0"/>
              <a:t>Tiny house</a:t>
            </a:r>
            <a:endParaRPr lang="en-BE" b="1" dirty="0"/>
          </a:p>
        </p:txBody>
      </p:sp>
      <p:sp>
        <p:nvSpPr>
          <p:cNvPr id="16" name="TextBox 15">
            <a:extLst>
              <a:ext uri="{FF2B5EF4-FFF2-40B4-BE49-F238E27FC236}">
                <a16:creationId xmlns:a16="http://schemas.microsoft.com/office/drawing/2014/main" id="{FE83C68A-68E8-952D-FBFF-502F1976F8E3}"/>
              </a:ext>
            </a:extLst>
          </p:cNvPr>
          <p:cNvSpPr txBox="1"/>
          <p:nvPr/>
        </p:nvSpPr>
        <p:spPr>
          <a:xfrm>
            <a:off x="808772" y="5164196"/>
            <a:ext cx="1369286" cy="369332"/>
          </a:xfrm>
          <a:prstGeom prst="rect">
            <a:avLst/>
          </a:prstGeom>
          <a:noFill/>
        </p:spPr>
        <p:txBody>
          <a:bodyPr wrap="none" rtlCol="0">
            <a:spAutoFit/>
          </a:bodyPr>
          <a:lstStyle/>
          <a:p>
            <a:r>
              <a:rPr lang="nl-BE" b="1" dirty="0"/>
              <a:t>Old house</a:t>
            </a:r>
            <a:endParaRPr lang="en-BE" b="1" dirty="0"/>
          </a:p>
        </p:txBody>
      </p:sp>
      <p:sp>
        <p:nvSpPr>
          <p:cNvPr id="17" name="TextBox 16">
            <a:extLst>
              <a:ext uri="{FF2B5EF4-FFF2-40B4-BE49-F238E27FC236}">
                <a16:creationId xmlns:a16="http://schemas.microsoft.com/office/drawing/2014/main" id="{3DC7F249-248D-8A04-C2DD-3A7E49D8DD72}"/>
              </a:ext>
            </a:extLst>
          </p:cNvPr>
          <p:cNvSpPr txBox="1"/>
          <p:nvPr/>
        </p:nvSpPr>
        <p:spPr>
          <a:xfrm>
            <a:off x="5837170" y="5684322"/>
            <a:ext cx="1976823" cy="369332"/>
          </a:xfrm>
          <a:prstGeom prst="rect">
            <a:avLst/>
          </a:prstGeom>
          <a:noFill/>
        </p:spPr>
        <p:txBody>
          <a:bodyPr wrap="none" rtlCol="0">
            <a:spAutoFit/>
          </a:bodyPr>
          <a:lstStyle/>
          <a:p>
            <a:r>
              <a:rPr lang="nl-BE" b="1" dirty="0"/>
              <a:t>Special </a:t>
            </a:r>
            <a:r>
              <a:rPr lang="nl-BE" b="1" dirty="0" err="1"/>
              <a:t>shapes</a:t>
            </a:r>
            <a:endParaRPr lang="en-BE" b="1" dirty="0"/>
          </a:p>
        </p:txBody>
      </p:sp>
      <p:sp>
        <p:nvSpPr>
          <p:cNvPr id="18" name="TextBox 17">
            <a:extLst>
              <a:ext uri="{FF2B5EF4-FFF2-40B4-BE49-F238E27FC236}">
                <a16:creationId xmlns:a16="http://schemas.microsoft.com/office/drawing/2014/main" id="{111555C2-F2AD-B030-4EA9-2A58A3DA643F}"/>
              </a:ext>
            </a:extLst>
          </p:cNvPr>
          <p:cNvSpPr txBox="1"/>
          <p:nvPr/>
        </p:nvSpPr>
        <p:spPr>
          <a:xfrm>
            <a:off x="4898451" y="616505"/>
            <a:ext cx="1877437" cy="369332"/>
          </a:xfrm>
          <a:prstGeom prst="rect">
            <a:avLst/>
          </a:prstGeom>
          <a:noFill/>
        </p:spPr>
        <p:txBody>
          <a:bodyPr wrap="none" rtlCol="0">
            <a:spAutoFit/>
          </a:bodyPr>
          <a:lstStyle/>
          <a:p>
            <a:r>
              <a:rPr lang="nl-BE" b="1" dirty="0"/>
              <a:t>Modern house</a:t>
            </a:r>
            <a:endParaRPr lang="en-BE" b="1" dirty="0"/>
          </a:p>
        </p:txBody>
      </p:sp>
    </p:spTree>
    <p:extLst>
      <p:ext uri="{BB962C8B-B14F-4D97-AF65-F5344CB8AC3E}">
        <p14:creationId xmlns:p14="http://schemas.microsoft.com/office/powerpoint/2010/main" val="502564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D405-64EF-F0B7-348B-FADC5D0693DB}"/>
              </a:ext>
            </a:extLst>
          </p:cNvPr>
          <p:cNvSpPr>
            <a:spLocks noGrp="1"/>
          </p:cNvSpPr>
          <p:nvPr>
            <p:ph type="title"/>
          </p:nvPr>
        </p:nvSpPr>
        <p:spPr/>
        <p:txBody>
          <a:bodyPr/>
          <a:lstStyle/>
          <a:p>
            <a:r>
              <a:rPr lang="nl-BE" dirty="0" err="1"/>
              <a:t>Houses</a:t>
            </a:r>
            <a:r>
              <a:rPr lang="nl-BE" dirty="0"/>
              <a:t> are </a:t>
            </a:r>
            <a:r>
              <a:rPr lang="nl-BE" dirty="0" err="1"/>
              <a:t>not</a:t>
            </a:r>
            <a:r>
              <a:rPr lang="nl-BE" dirty="0"/>
              <a:t> </a:t>
            </a:r>
            <a:r>
              <a:rPr lang="nl-BE" dirty="0" err="1"/>
              <a:t>isolated</a:t>
            </a:r>
            <a:r>
              <a:rPr lang="nl-BE" dirty="0"/>
              <a:t> …</a:t>
            </a:r>
            <a:endParaRPr lang="en-BE" dirty="0"/>
          </a:p>
        </p:txBody>
      </p:sp>
      <p:pic>
        <p:nvPicPr>
          <p:cNvPr id="6" name="Picture Placeholder 5" descr="A table and chairs on a patio&#10;&#10;Description automatically generated">
            <a:extLst>
              <a:ext uri="{FF2B5EF4-FFF2-40B4-BE49-F238E27FC236}">
                <a16:creationId xmlns:a16="http://schemas.microsoft.com/office/drawing/2014/main" id="{01CC4663-24A3-1A23-6086-AB7E68E5D0DB}"/>
              </a:ext>
            </a:extLst>
          </p:cNvPr>
          <p:cNvPicPr>
            <a:picLocks noGrp="1" noChangeAspect="1"/>
          </p:cNvPicPr>
          <p:nvPr>
            <p:ph type="pic" idx="1"/>
          </p:nvPr>
        </p:nvPicPr>
        <p:blipFill>
          <a:blip r:embed="rId2"/>
          <a:srcRect l="18339" r="18339"/>
          <a:stretch>
            <a:fillRect/>
          </a:stretch>
        </p:blipFill>
        <p:spPr>
          <a:xfrm>
            <a:off x="8456022" y="3429000"/>
            <a:ext cx="2812279" cy="2220601"/>
          </a:xfrm>
        </p:spPr>
      </p:pic>
      <p:sp>
        <p:nvSpPr>
          <p:cNvPr id="4" name="Text Placeholder 3">
            <a:extLst>
              <a:ext uri="{FF2B5EF4-FFF2-40B4-BE49-F238E27FC236}">
                <a16:creationId xmlns:a16="http://schemas.microsoft.com/office/drawing/2014/main" id="{47BA0CFB-D9E4-7677-4B1B-6EECF2491FC0}"/>
              </a:ext>
            </a:extLst>
          </p:cNvPr>
          <p:cNvSpPr>
            <a:spLocks noGrp="1"/>
          </p:cNvSpPr>
          <p:nvPr>
            <p:ph type="body" sz="half" idx="2"/>
          </p:nvPr>
        </p:nvSpPr>
        <p:spPr/>
        <p:txBody>
          <a:bodyPr/>
          <a:lstStyle/>
          <a:p>
            <a:r>
              <a:rPr lang="nl-BE" dirty="0"/>
              <a:t>… </a:t>
            </a:r>
            <a:r>
              <a:rPr lang="nl-BE" dirty="0" err="1"/>
              <a:t>they</a:t>
            </a:r>
            <a:r>
              <a:rPr lang="nl-BE" dirty="0"/>
              <a:t> have </a:t>
            </a:r>
            <a:r>
              <a:rPr lang="nl-BE" dirty="0" err="1"/>
              <a:t>connected</a:t>
            </a:r>
            <a:r>
              <a:rPr lang="nl-BE" dirty="0"/>
              <a:t> </a:t>
            </a:r>
            <a:r>
              <a:rPr lang="nl-BE" dirty="0" err="1"/>
              <a:t>parts</a:t>
            </a:r>
            <a:endParaRPr lang="en-BE" dirty="0"/>
          </a:p>
        </p:txBody>
      </p:sp>
      <p:pic>
        <p:nvPicPr>
          <p:cNvPr id="8" name="Picture 7" descr="A greenhouse with a brick wall and grass&#10;&#10;Description automatically generated">
            <a:extLst>
              <a:ext uri="{FF2B5EF4-FFF2-40B4-BE49-F238E27FC236}">
                <a16:creationId xmlns:a16="http://schemas.microsoft.com/office/drawing/2014/main" id="{B322E4A0-4575-3A65-2BC7-300BC3DF981A}"/>
              </a:ext>
            </a:extLst>
          </p:cNvPr>
          <p:cNvPicPr>
            <a:picLocks noChangeAspect="1"/>
          </p:cNvPicPr>
          <p:nvPr/>
        </p:nvPicPr>
        <p:blipFill>
          <a:blip r:embed="rId3"/>
          <a:stretch>
            <a:fillRect/>
          </a:stretch>
        </p:blipFill>
        <p:spPr>
          <a:xfrm>
            <a:off x="7492500" y="1208399"/>
            <a:ext cx="2466975" cy="1847850"/>
          </a:xfrm>
          <a:prstGeom prst="rect">
            <a:avLst/>
          </a:prstGeom>
        </p:spPr>
      </p:pic>
      <p:pic>
        <p:nvPicPr>
          <p:cNvPr id="10" name="Picture 9" descr="A small house with a porch and a porch&#10;&#10;Description automatically generated with medium confidence">
            <a:extLst>
              <a:ext uri="{FF2B5EF4-FFF2-40B4-BE49-F238E27FC236}">
                <a16:creationId xmlns:a16="http://schemas.microsoft.com/office/drawing/2014/main" id="{804A1E85-0765-FE46-CD88-BC385E7AAAD1}"/>
              </a:ext>
            </a:extLst>
          </p:cNvPr>
          <p:cNvPicPr>
            <a:picLocks noChangeAspect="1"/>
          </p:cNvPicPr>
          <p:nvPr/>
        </p:nvPicPr>
        <p:blipFill>
          <a:blip r:embed="rId4"/>
          <a:stretch>
            <a:fillRect/>
          </a:stretch>
        </p:blipFill>
        <p:spPr>
          <a:xfrm>
            <a:off x="5185273" y="4268788"/>
            <a:ext cx="2857500" cy="1600200"/>
          </a:xfrm>
          <a:prstGeom prst="rect">
            <a:avLst/>
          </a:prstGeom>
        </p:spPr>
      </p:pic>
      <p:pic>
        <p:nvPicPr>
          <p:cNvPr id="12" name="Picture 11" descr="A driveway in front of a house&#10;&#10;Description automatically generated">
            <a:extLst>
              <a:ext uri="{FF2B5EF4-FFF2-40B4-BE49-F238E27FC236}">
                <a16:creationId xmlns:a16="http://schemas.microsoft.com/office/drawing/2014/main" id="{DCA5EBEA-E72D-B5C9-4EF0-CB0A8DCF5307}"/>
              </a:ext>
            </a:extLst>
          </p:cNvPr>
          <p:cNvPicPr>
            <a:picLocks noChangeAspect="1"/>
          </p:cNvPicPr>
          <p:nvPr/>
        </p:nvPicPr>
        <p:blipFill>
          <a:blip r:embed="rId5"/>
          <a:stretch>
            <a:fillRect/>
          </a:stretch>
        </p:blipFill>
        <p:spPr>
          <a:xfrm>
            <a:off x="4568598" y="2132324"/>
            <a:ext cx="2619375" cy="1743075"/>
          </a:xfrm>
          <a:prstGeom prst="rect">
            <a:avLst/>
          </a:prstGeom>
        </p:spPr>
      </p:pic>
      <p:pic>
        <p:nvPicPr>
          <p:cNvPr id="14" name="Picture 13" descr="A car parked under a covered garage&#10;&#10;Description automatically generated">
            <a:extLst>
              <a:ext uri="{FF2B5EF4-FFF2-40B4-BE49-F238E27FC236}">
                <a16:creationId xmlns:a16="http://schemas.microsoft.com/office/drawing/2014/main" id="{7A13F3BA-7193-D351-CA54-E8215165B5DC}"/>
              </a:ext>
            </a:extLst>
          </p:cNvPr>
          <p:cNvPicPr>
            <a:picLocks noChangeAspect="1"/>
          </p:cNvPicPr>
          <p:nvPr/>
        </p:nvPicPr>
        <p:blipFill>
          <a:blip r:embed="rId6"/>
          <a:stretch>
            <a:fillRect/>
          </a:stretch>
        </p:blipFill>
        <p:spPr>
          <a:xfrm>
            <a:off x="723900" y="2668588"/>
            <a:ext cx="2857500" cy="1600200"/>
          </a:xfrm>
          <a:prstGeom prst="rect">
            <a:avLst/>
          </a:prstGeom>
        </p:spPr>
      </p:pic>
      <p:pic>
        <p:nvPicPr>
          <p:cNvPr id="16" name="Picture 15" descr="A house with a lawn and flowers&#10;&#10;Description automatically generated">
            <a:extLst>
              <a:ext uri="{FF2B5EF4-FFF2-40B4-BE49-F238E27FC236}">
                <a16:creationId xmlns:a16="http://schemas.microsoft.com/office/drawing/2014/main" id="{0F446C57-EE65-AA4C-D81F-2D341487C490}"/>
              </a:ext>
            </a:extLst>
          </p:cNvPr>
          <p:cNvPicPr>
            <a:picLocks noChangeAspect="1"/>
          </p:cNvPicPr>
          <p:nvPr/>
        </p:nvPicPr>
        <p:blipFill>
          <a:blip r:embed="rId7"/>
          <a:stretch>
            <a:fillRect/>
          </a:stretch>
        </p:blipFill>
        <p:spPr>
          <a:xfrm>
            <a:off x="1847578" y="4727576"/>
            <a:ext cx="2609850" cy="1752600"/>
          </a:xfrm>
          <a:prstGeom prst="rect">
            <a:avLst/>
          </a:prstGeom>
        </p:spPr>
      </p:pic>
      <p:sp>
        <p:nvSpPr>
          <p:cNvPr id="17" name="TextBox 16">
            <a:extLst>
              <a:ext uri="{FF2B5EF4-FFF2-40B4-BE49-F238E27FC236}">
                <a16:creationId xmlns:a16="http://schemas.microsoft.com/office/drawing/2014/main" id="{CA576575-4504-AD75-51C4-EBE2BEC64F4F}"/>
              </a:ext>
            </a:extLst>
          </p:cNvPr>
          <p:cNvSpPr txBox="1"/>
          <p:nvPr/>
        </p:nvSpPr>
        <p:spPr>
          <a:xfrm>
            <a:off x="10029933" y="2695036"/>
            <a:ext cx="1680268" cy="369332"/>
          </a:xfrm>
          <a:prstGeom prst="rect">
            <a:avLst/>
          </a:prstGeom>
          <a:noFill/>
        </p:spPr>
        <p:txBody>
          <a:bodyPr wrap="none" rtlCol="0">
            <a:spAutoFit/>
          </a:bodyPr>
          <a:lstStyle/>
          <a:p>
            <a:r>
              <a:rPr lang="nl-BE" b="1" dirty="0"/>
              <a:t>Green house</a:t>
            </a:r>
            <a:endParaRPr lang="en-BE" b="1" dirty="0"/>
          </a:p>
        </p:txBody>
      </p:sp>
      <p:sp>
        <p:nvSpPr>
          <p:cNvPr id="18" name="TextBox 17">
            <a:extLst>
              <a:ext uri="{FF2B5EF4-FFF2-40B4-BE49-F238E27FC236}">
                <a16:creationId xmlns:a16="http://schemas.microsoft.com/office/drawing/2014/main" id="{D2A186D0-7DB0-1334-AC3D-9555F0B67FC3}"/>
              </a:ext>
            </a:extLst>
          </p:cNvPr>
          <p:cNvSpPr txBox="1"/>
          <p:nvPr/>
        </p:nvSpPr>
        <p:spPr>
          <a:xfrm>
            <a:off x="10174732" y="5687265"/>
            <a:ext cx="947695" cy="369332"/>
          </a:xfrm>
          <a:prstGeom prst="rect">
            <a:avLst/>
          </a:prstGeom>
          <a:noFill/>
        </p:spPr>
        <p:txBody>
          <a:bodyPr wrap="none" rtlCol="0">
            <a:spAutoFit/>
          </a:bodyPr>
          <a:lstStyle/>
          <a:p>
            <a:r>
              <a:rPr lang="nl-BE" b="1" dirty="0"/>
              <a:t>Terras</a:t>
            </a:r>
            <a:endParaRPr lang="en-BE" b="1" dirty="0"/>
          </a:p>
        </p:txBody>
      </p:sp>
      <p:sp>
        <p:nvSpPr>
          <p:cNvPr id="19" name="TextBox 18">
            <a:extLst>
              <a:ext uri="{FF2B5EF4-FFF2-40B4-BE49-F238E27FC236}">
                <a16:creationId xmlns:a16="http://schemas.microsoft.com/office/drawing/2014/main" id="{91E6E7D4-708E-9D36-E22D-443755DA29F1}"/>
              </a:ext>
            </a:extLst>
          </p:cNvPr>
          <p:cNvSpPr txBox="1"/>
          <p:nvPr/>
        </p:nvSpPr>
        <p:spPr>
          <a:xfrm>
            <a:off x="683477" y="4268788"/>
            <a:ext cx="1164101" cy="369332"/>
          </a:xfrm>
          <a:prstGeom prst="rect">
            <a:avLst/>
          </a:prstGeom>
          <a:noFill/>
        </p:spPr>
        <p:txBody>
          <a:bodyPr wrap="none" rtlCol="0">
            <a:spAutoFit/>
          </a:bodyPr>
          <a:lstStyle/>
          <a:p>
            <a:r>
              <a:rPr lang="nl-BE" b="1" dirty="0" err="1"/>
              <a:t>Car</a:t>
            </a:r>
            <a:r>
              <a:rPr lang="nl-BE" b="1" dirty="0"/>
              <a:t> port</a:t>
            </a:r>
            <a:endParaRPr lang="en-BE" b="1" dirty="0"/>
          </a:p>
        </p:txBody>
      </p:sp>
      <p:sp>
        <p:nvSpPr>
          <p:cNvPr id="20" name="TextBox 19">
            <a:extLst>
              <a:ext uri="{FF2B5EF4-FFF2-40B4-BE49-F238E27FC236}">
                <a16:creationId xmlns:a16="http://schemas.microsoft.com/office/drawing/2014/main" id="{B48E1A71-BE02-9269-B1B6-0E6681F3E54C}"/>
              </a:ext>
            </a:extLst>
          </p:cNvPr>
          <p:cNvSpPr txBox="1"/>
          <p:nvPr/>
        </p:nvSpPr>
        <p:spPr>
          <a:xfrm>
            <a:off x="742433" y="6110844"/>
            <a:ext cx="1072730" cy="369332"/>
          </a:xfrm>
          <a:prstGeom prst="rect">
            <a:avLst/>
          </a:prstGeom>
          <a:noFill/>
        </p:spPr>
        <p:txBody>
          <a:bodyPr wrap="none" rtlCol="0">
            <a:spAutoFit/>
          </a:bodyPr>
          <a:lstStyle/>
          <a:p>
            <a:r>
              <a:rPr lang="nl-BE" b="1" dirty="0"/>
              <a:t>Garden</a:t>
            </a:r>
            <a:endParaRPr lang="en-BE" b="1" dirty="0"/>
          </a:p>
        </p:txBody>
      </p:sp>
      <p:sp>
        <p:nvSpPr>
          <p:cNvPr id="21" name="TextBox 20">
            <a:extLst>
              <a:ext uri="{FF2B5EF4-FFF2-40B4-BE49-F238E27FC236}">
                <a16:creationId xmlns:a16="http://schemas.microsoft.com/office/drawing/2014/main" id="{32A34B3C-11D9-E15A-1A93-6B60857AB4D7}"/>
              </a:ext>
            </a:extLst>
          </p:cNvPr>
          <p:cNvSpPr txBox="1"/>
          <p:nvPr/>
        </p:nvSpPr>
        <p:spPr>
          <a:xfrm>
            <a:off x="3933346" y="4258498"/>
            <a:ext cx="1205779" cy="369332"/>
          </a:xfrm>
          <a:prstGeom prst="rect">
            <a:avLst/>
          </a:prstGeom>
          <a:noFill/>
        </p:spPr>
        <p:txBody>
          <a:bodyPr wrap="none" rtlCol="0">
            <a:spAutoFit/>
          </a:bodyPr>
          <a:lstStyle/>
          <a:p>
            <a:r>
              <a:rPr lang="nl-BE" b="1" dirty="0"/>
              <a:t>Tuinhuis</a:t>
            </a:r>
            <a:endParaRPr lang="en-BE" b="1" dirty="0"/>
          </a:p>
        </p:txBody>
      </p:sp>
      <p:sp>
        <p:nvSpPr>
          <p:cNvPr id="22" name="TextBox 21">
            <a:extLst>
              <a:ext uri="{FF2B5EF4-FFF2-40B4-BE49-F238E27FC236}">
                <a16:creationId xmlns:a16="http://schemas.microsoft.com/office/drawing/2014/main" id="{346EB71C-8982-B11B-357A-A41A913F3E82}"/>
              </a:ext>
            </a:extLst>
          </p:cNvPr>
          <p:cNvSpPr txBox="1"/>
          <p:nvPr/>
        </p:nvSpPr>
        <p:spPr>
          <a:xfrm>
            <a:off x="4592340" y="1738935"/>
            <a:ext cx="1882247" cy="369332"/>
          </a:xfrm>
          <a:prstGeom prst="rect">
            <a:avLst/>
          </a:prstGeom>
          <a:noFill/>
        </p:spPr>
        <p:txBody>
          <a:bodyPr wrap="none" rtlCol="0">
            <a:spAutoFit/>
          </a:bodyPr>
          <a:lstStyle/>
          <a:p>
            <a:r>
              <a:rPr lang="nl-BE" b="1" dirty="0"/>
              <a:t>Parking </a:t>
            </a:r>
            <a:r>
              <a:rPr lang="nl-BE" b="1" dirty="0" err="1"/>
              <a:t>space</a:t>
            </a:r>
            <a:endParaRPr lang="en-BE" b="1" dirty="0"/>
          </a:p>
        </p:txBody>
      </p:sp>
    </p:spTree>
    <p:extLst>
      <p:ext uri="{BB962C8B-B14F-4D97-AF65-F5344CB8AC3E}">
        <p14:creationId xmlns:p14="http://schemas.microsoft.com/office/powerpoint/2010/main" val="103778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BAAE-F4DF-BD9A-3EA0-46CB34EC69FF}"/>
              </a:ext>
            </a:extLst>
          </p:cNvPr>
          <p:cNvSpPr>
            <a:spLocks noGrp="1"/>
          </p:cNvSpPr>
          <p:nvPr>
            <p:ph type="title"/>
          </p:nvPr>
        </p:nvSpPr>
        <p:spPr/>
        <p:txBody>
          <a:bodyPr/>
          <a:lstStyle/>
          <a:p>
            <a:r>
              <a:rPr lang="nl-BE" dirty="0" err="1"/>
              <a:t>They</a:t>
            </a:r>
            <a:r>
              <a:rPr lang="nl-BE" dirty="0"/>
              <a:t> are </a:t>
            </a:r>
            <a:r>
              <a:rPr lang="nl-BE" dirty="0" err="1"/>
              <a:t>interconnected</a:t>
            </a:r>
            <a:r>
              <a:rPr lang="nl-BE" dirty="0"/>
              <a:t> …</a:t>
            </a:r>
            <a:endParaRPr lang="en-BE" dirty="0"/>
          </a:p>
        </p:txBody>
      </p:sp>
      <p:sp>
        <p:nvSpPr>
          <p:cNvPr id="4" name="Text Placeholder 3">
            <a:extLst>
              <a:ext uri="{FF2B5EF4-FFF2-40B4-BE49-F238E27FC236}">
                <a16:creationId xmlns:a16="http://schemas.microsoft.com/office/drawing/2014/main" id="{B9CDB944-6863-B0A2-CEFB-7C341F321AEE}"/>
              </a:ext>
            </a:extLst>
          </p:cNvPr>
          <p:cNvSpPr>
            <a:spLocks noGrp="1"/>
          </p:cNvSpPr>
          <p:nvPr>
            <p:ph type="body" sz="half" idx="2"/>
          </p:nvPr>
        </p:nvSpPr>
        <p:spPr/>
        <p:txBody>
          <a:bodyPr/>
          <a:lstStyle/>
          <a:p>
            <a:r>
              <a:rPr lang="nl-BE" dirty="0"/>
              <a:t>… the </a:t>
            </a:r>
            <a:r>
              <a:rPr lang="nl-BE" dirty="0" err="1"/>
              <a:t>urban</a:t>
            </a:r>
            <a:r>
              <a:rPr lang="nl-BE" dirty="0"/>
              <a:t> </a:t>
            </a:r>
            <a:r>
              <a:rPr lang="nl-BE" dirty="0" err="1"/>
              <a:t>fabric</a:t>
            </a:r>
            <a:endParaRPr lang="en-BE" dirty="0"/>
          </a:p>
        </p:txBody>
      </p:sp>
      <p:pic>
        <p:nvPicPr>
          <p:cNvPr id="8" name="Picture 7" descr="A row of houses with cars on the street&#10;&#10;Description automatically generated">
            <a:extLst>
              <a:ext uri="{FF2B5EF4-FFF2-40B4-BE49-F238E27FC236}">
                <a16:creationId xmlns:a16="http://schemas.microsoft.com/office/drawing/2014/main" id="{5B018DA7-F430-DC2A-6BD0-F9F9524956D5}"/>
              </a:ext>
            </a:extLst>
          </p:cNvPr>
          <p:cNvPicPr>
            <a:picLocks noChangeAspect="1"/>
          </p:cNvPicPr>
          <p:nvPr/>
        </p:nvPicPr>
        <p:blipFill>
          <a:blip r:embed="rId2"/>
          <a:stretch>
            <a:fillRect/>
          </a:stretch>
        </p:blipFill>
        <p:spPr>
          <a:xfrm>
            <a:off x="4994107" y="653119"/>
            <a:ext cx="3086236" cy="2053750"/>
          </a:xfrm>
          <a:prstGeom prst="rect">
            <a:avLst/>
          </a:prstGeom>
        </p:spPr>
      </p:pic>
      <p:pic>
        <p:nvPicPr>
          <p:cNvPr id="10" name="Picture 9" descr="An aerial view of a town&#10;&#10;Description automatically generated">
            <a:extLst>
              <a:ext uri="{FF2B5EF4-FFF2-40B4-BE49-F238E27FC236}">
                <a16:creationId xmlns:a16="http://schemas.microsoft.com/office/drawing/2014/main" id="{D66DCCE5-213A-C39A-8586-5FAC1555103C}"/>
              </a:ext>
            </a:extLst>
          </p:cNvPr>
          <p:cNvPicPr>
            <a:picLocks noChangeAspect="1"/>
          </p:cNvPicPr>
          <p:nvPr/>
        </p:nvPicPr>
        <p:blipFill>
          <a:blip r:embed="rId3"/>
          <a:stretch>
            <a:fillRect/>
          </a:stretch>
        </p:blipFill>
        <p:spPr>
          <a:xfrm>
            <a:off x="8461601" y="1383982"/>
            <a:ext cx="2409825" cy="1895475"/>
          </a:xfrm>
          <a:prstGeom prst="rect">
            <a:avLst/>
          </a:prstGeom>
        </p:spPr>
      </p:pic>
      <p:pic>
        <p:nvPicPr>
          <p:cNvPr id="12" name="Picture 11" descr="Aerial view of a city&#10;&#10;Description automatically generated">
            <a:extLst>
              <a:ext uri="{FF2B5EF4-FFF2-40B4-BE49-F238E27FC236}">
                <a16:creationId xmlns:a16="http://schemas.microsoft.com/office/drawing/2014/main" id="{4F103637-370A-744F-62CF-7988DB1FED3B}"/>
              </a:ext>
            </a:extLst>
          </p:cNvPr>
          <p:cNvPicPr>
            <a:picLocks noChangeAspect="1"/>
          </p:cNvPicPr>
          <p:nvPr/>
        </p:nvPicPr>
        <p:blipFill>
          <a:blip r:embed="rId4"/>
          <a:stretch>
            <a:fillRect/>
          </a:stretch>
        </p:blipFill>
        <p:spPr>
          <a:xfrm>
            <a:off x="735873" y="4614954"/>
            <a:ext cx="3034937" cy="1844146"/>
          </a:xfrm>
          <a:prstGeom prst="rect">
            <a:avLst/>
          </a:prstGeom>
        </p:spPr>
      </p:pic>
      <p:pic>
        <p:nvPicPr>
          <p:cNvPr id="14" name="Picture 13" descr="A black and white photo of a city&#10;&#10;Description automatically generated">
            <a:extLst>
              <a:ext uri="{FF2B5EF4-FFF2-40B4-BE49-F238E27FC236}">
                <a16:creationId xmlns:a16="http://schemas.microsoft.com/office/drawing/2014/main" id="{033132A5-BBDC-8329-15B1-B6832CB2A8C4}"/>
              </a:ext>
            </a:extLst>
          </p:cNvPr>
          <p:cNvPicPr>
            <a:picLocks noChangeAspect="1"/>
          </p:cNvPicPr>
          <p:nvPr/>
        </p:nvPicPr>
        <p:blipFill>
          <a:blip r:embed="rId5"/>
          <a:stretch>
            <a:fillRect/>
          </a:stretch>
        </p:blipFill>
        <p:spPr>
          <a:xfrm>
            <a:off x="5092325" y="4244290"/>
            <a:ext cx="2988018" cy="1828667"/>
          </a:xfrm>
          <a:prstGeom prst="rect">
            <a:avLst/>
          </a:prstGeom>
        </p:spPr>
      </p:pic>
      <p:pic>
        <p:nvPicPr>
          <p:cNvPr id="18" name="Picture 17" descr="A brick buildings in a courtyard&#10;&#10;Description automatically generated">
            <a:extLst>
              <a:ext uri="{FF2B5EF4-FFF2-40B4-BE49-F238E27FC236}">
                <a16:creationId xmlns:a16="http://schemas.microsoft.com/office/drawing/2014/main" id="{0DD7E5E7-356A-2F5C-5137-F514C767BB83}"/>
              </a:ext>
            </a:extLst>
          </p:cNvPr>
          <p:cNvPicPr>
            <a:picLocks noChangeAspect="1"/>
          </p:cNvPicPr>
          <p:nvPr/>
        </p:nvPicPr>
        <p:blipFill>
          <a:blip r:embed="rId6"/>
          <a:stretch>
            <a:fillRect/>
          </a:stretch>
        </p:blipFill>
        <p:spPr>
          <a:xfrm>
            <a:off x="1812192" y="2706869"/>
            <a:ext cx="2619375" cy="1743075"/>
          </a:xfrm>
          <a:prstGeom prst="rect">
            <a:avLst/>
          </a:prstGeom>
        </p:spPr>
      </p:pic>
      <p:sp>
        <p:nvSpPr>
          <p:cNvPr id="21" name="Rectangle: Rounded Corners 20">
            <a:extLst>
              <a:ext uri="{FF2B5EF4-FFF2-40B4-BE49-F238E27FC236}">
                <a16:creationId xmlns:a16="http://schemas.microsoft.com/office/drawing/2014/main" id="{FD3E5BF9-755F-E793-80E3-A272A186CCD1}"/>
              </a:ext>
            </a:extLst>
          </p:cNvPr>
          <p:cNvSpPr/>
          <p:nvPr/>
        </p:nvSpPr>
        <p:spPr>
          <a:xfrm>
            <a:off x="8752114" y="4328160"/>
            <a:ext cx="2481943" cy="114585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accent4">
                    <a:lumMod val="50000"/>
                  </a:schemeClr>
                </a:solidFill>
              </a:rPr>
              <a:t>Buildings as part of </a:t>
            </a:r>
            <a:r>
              <a:rPr lang="nl-BE" dirty="0" err="1">
                <a:solidFill>
                  <a:schemeClr val="accent4">
                    <a:lumMod val="50000"/>
                  </a:schemeClr>
                </a:solidFill>
              </a:rPr>
              <a:t>neighbourhoods</a:t>
            </a:r>
            <a:r>
              <a:rPr lang="nl-BE" dirty="0">
                <a:solidFill>
                  <a:schemeClr val="accent4">
                    <a:lumMod val="50000"/>
                  </a:schemeClr>
                </a:solidFill>
              </a:rPr>
              <a:t> </a:t>
            </a:r>
            <a:r>
              <a:rPr lang="nl-BE" dirty="0" err="1">
                <a:solidFill>
                  <a:schemeClr val="accent4">
                    <a:lumMod val="50000"/>
                  </a:schemeClr>
                </a:solidFill>
              </a:rPr>
              <a:t>and</a:t>
            </a:r>
            <a:r>
              <a:rPr lang="nl-BE" dirty="0">
                <a:solidFill>
                  <a:schemeClr val="accent4">
                    <a:lumMod val="50000"/>
                  </a:schemeClr>
                </a:solidFill>
              </a:rPr>
              <a:t> </a:t>
            </a:r>
            <a:r>
              <a:rPr lang="nl-BE" dirty="0" err="1">
                <a:solidFill>
                  <a:schemeClr val="accent4">
                    <a:lumMod val="50000"/>
                  </a:schemeClr>
                </a:solidFill>
              </a:rPr>
              <a:t>districts</a:t>
            </a:r>
            <a:endParaRPr lang="en-BE" dirty="0">
              <a:solidFill>
                <a:schemeClr val="accent4">
                  <a:lumMod val="50000"/>
                </a:schemeClr>
              </a:solidFill>
            </a:endParaRPr>
          </a:p>
        </p:txBody>
      </p:sp>
      <p:sp>
        <p:nvSpPr>
          <p:cNvPr id="22" name="TextBox 21">
            <a:extLst>
              <a:ext uri="{FF2B5EF4-FFF2-40B4-BE49-F238E27FC236}">
                <a16:creationId xmlns:a16="http://schemas.microsoft.com/office/drawing/2014/main" id="{BC2D1F87-E876-499A-891E-2B196F225A63}"/>
              </a:ext>
            </a:extLst>
          </p:cNvPr>
          <p:cNvSpPr txBox="1"/>
          <p:nvPr/>
        </p:nvSpPr>
        <p:spPr>
          <a:xfrm>
            <a:off x="6328127" y="2706869"/>
            <a:ext cx="1922321" cy="369332"/>
          </a:xfrm>
          <a:prstGeom prst="rect">
            <a:avLst/>
          </a:prstGeom>
          <a:noFill/>
        </p:spPr>
        <p:txBody>
          <a:bodyPr wrap="none" rtlCol="0">
            <a:spAutoFit/>
          </a:bodyPr>
          <a:lstStyle/>
          <a:p>
            <a:r>
              <a:rPr lang="nl-BE" b="1" dirty="0" err="1"/>
              <a:t>Social</a:t>
            </a:r>
            <a:r>
              <a:rPr lang="nl-BE" b="1" dirty="0"/>
              <a:t> </a:t>
            </a:r>
            <a:r>
              <a:rPr lang="nl-BE" b="1" dirty="0" err="1"/>
              <a:t>housing</a:t>
            </a:r>
            <a:endParaRPr lang="en-BE" b="1" dirty="0"/>
          </a:p>
        </p:txBody>
      </p:sp>
      <p:sp>
        <p:nvSpPr>
          <p:cNvPr id="23" name="TextBox 22">
            <a:extLst>
              <a:ext uri="{FF2B5EF4-FFF2-40B4-BE49-F238E27FC236}">
                <a16:creationId xmlns:a16="http://schemas.microsoft.com/office/drawing/2014/main" id="{F55CD0C7-BD5E-39CC-8B84-E1CF4F475A5F}"/>
              </a:ext>
            </a:extLst>
          </p:cNvPr>
          <p:cNvSpPr txBox="1"/>
          <p:nvPr/>
        </p:nvSpPr>
        <p:spPr>
          <a:xfrm>
            <a:off x="5092325" y="3865660"/>
            <a:ext cx="2308645" cy="369332"/>
          </a:xfrm>
          <a:prstGeom prst="rect">
            <a:avLst/>
          </a:prstGeom>
          <a:noFill/>
        </p:spPr>
        <p:txBody>
          <a:bodyPr wrap="none" rtlCol="0">
            <a:spAutoFit/>
          </a:bodyPr>
          <a:lstStyle/>
          <a:p>
            <a:r>
              <a:rPr lang="nl-BE" b="1" dirty="0"/>
              <a:t>Paris </a:t>
            </a:r>
            <a:r>
              <a:rPr lang="nl-BE" b="1" dirty="0" err="1"/>
              <a:t>urban</a:t>
            </a:r>
            <a:r>
              <a:rPr lang="nl-BE" b="1" dirty="0"/>
              <a:t> </a:t>
            </a:r>
            <a:r>
              <a:rPr lang="nl-BE" b="1" dirty="0" err="1"/>
              <a:t>fabric</a:t>
            </a:r>
            <a:endParaRPr lang="en-BE" b="1" dirty="0"/>
          </a:p>
        </p:txBody>
      </p:sp>
      <p:sp>
        <p:nvSpPr>
          <p:cNvPr id="24" name="TextBox 23">
            <a:extLst>
              <a:ext uri="{FF2B5EF4-FFF2-40B4-BE49-F238E27FC236}">
                <a16:creationId xmlns:a16="http://schemas.microsoft.com/office/drawing/2014/main" id="{81729A35-D1F9-EB00-39C0-1C7421B56975}"/>
              </a:ext>
            </a:extLst>
          </p:cNvPr>
          <p:cNvSpPr txBox="1"/>
          <p:nvPr/>
        </p:nvSpPr>
        <p:spPr>
          <a:xfrm>
            <a:off x="3786151" y="4619853"/>
            <a:ext cx="508473" cy="369332"/>
          </a:xfrm>
          <a:prstGeom prst="rect">
            <a:avLst/>
          </a:prstGeom>
          <a:noFill/>
        </p:spPr>
        <p:txBody>
          <a:bodyPr wrap="none" rtlCol="0">
            <a:spAutoFit/>
          </a:bodyPr>
          <a:lstStyle/>
          <a:p>
            <a:r>
              <a:rPr lang="nl-BE" b="1" dirty="0"/>
              <a:t>UK</a:t>
            </a:r>
            <a:endParaRPr lang="en-BE" b="1" dirty="0"/>
          </a:p>
        </p:txBody>
      </p:sp>
      <p:sp>
        <p:nvSpPr>
          <p:cNvPr id="25" name="TextBox 24">
            <a:extLst>
              <a:ext uri="{FF2B5EF4-FFF2-40B4-BE49-F238E27FC236}">
                <a16:creationId xmlns:a16="http://schemas.microsoft.com/office/drawing/2014/main" id="{AF63783A-AE44-9E9A-8FB9-406F2CB25434}"/>
              </a:ext>
            </a:extLst>
          </p:cNvPr>
          <p:cNvSpPr txBox="1"/>
          <p:nvPr/>
        </p:nvSpPr>
        <p:spPr>
          <a:xfrm>
            <a:off x="8369523" y="3279457"/>
            <a:ext cx="2593980" cy="369332"/>
          </a:xfrm>
          <a:prstGeom prst="rect">
            <a:avLst/>
          </a:prstGeom>
          <a:noFill/>
        </p:spPr>
        <p:txBody>
          <a:bodyPr wrap="none" rtlCol="0">
            <a:spAutoFit/>
          </a:bodyPr>
          <a:lstStyle/>
          <a:p>
            <a:r>
              <a:rPr lang="nl-BE" b="1" dirty="0" err="1"/>
              <a:t>Beguinage</a:t>
            </a:r>
            <a:r>
              <a:rPr lang="nl-BE" b="1" dirty="0"/>
              <a:t> (Leuven)</a:t>
            </a:r>
            <a:endParaRPr lang="en-BE" b="1" dirty="0"/>
          </a:p>
        </p:txBody>
      </p:sp>
      <p:sp>
        <p:nvSpPr>
          <p:cNvPr id="26" name="TextBox 25">
            <a:extLst>
              <a:ext uri="{FF2B5EF4-FFF2-40B4-BE49-F238E27FC236}">
                <a16:creationId xmlns:a16="http://schemas.microsoft.com/office/drawing/2014/main" id="{8822C85D-401E-82F8-9CAE-95A10A778A25}"/>
              </a:ext>
            </a:extLst>
          </p:cNvPr>
          <p:cNvSpPr txBox="1"/>
          <p:nvPr/>
        </p:nvSpPr>
        <p:spPr>
          <a:xfrm>
            <a:off x="326922" y="2782179"/>
            <a:ext cx="1471878" cy="369332"/>
          </a:xfrm>
          <a:prstGeom prst="rect">
            <a:avLst/>
          </a:prstGeom>
          <a:noFill/>
        </p:spPr>
        <p:txBody>
          <a:bodyPr wrap="none" rtlCol="0">
            <a:spAutoFit/>
          </a:bodyPr>
          <a:lstStyle/>
          <a:p>
            <a:r>
              <a:rPr lang="nl-BE" b="1" dirty="0" err="1"/>
              <a:t>Beguinage</a:t>
            </a:r>
            <a:endParaRPr lang="en-BE" b="1" dirty="0"/>
          </a:p>
        </p:txBody>
      </p:sp>
    </p:spTree>
    <p:extLst>
      <p:ext uri="{BB962C8B-B14F-4D97-AF65-F5344CB8AC3E}">
        <p14:creationId xmlns:p14="http://schemas.microsoft.com/office/powerpoint/2010/main" val="1363201453"/>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Props1.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9139AC0-0BBD-4E6F-BBF2-9811819AE6D3}">
  <ds:schemaRefs>
    <ds:schemaRef ds:uri="http://schemas.microsoft.com/sharepoint/v3/contenttype/forms"/>
  </ds:schemaRefs>
</ds:datastoreItem>
</file>

<file path=customXml/itemProps3.xml><?xml version="1.0" encoding="utf-8"?>
<ds:datastoreItem xmlns:ds="http://schemas.openxmlformats.org/officeDocument/2006/customXml" ds:itemID="{7E5EF95D-E2FB-4E58-AD5B-4C658B24E779}">
  <ds:schemaRefs>
    <ds:schemaRef ds:uri="dd019a16-df2a-4af0-88e4-4d39dfd5c588"/>
    <ds:schemaRef ds:uri="e1e6af4f-30a2-4124-bed1-45dd3999ef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1011</Words>
  <Application>Microsoft Office PowerPoint</Application>
  <PresentationFormat>Widescreen</PresentationFormat>
  <Paragraphs>223</Paragraphs>
  <Slides>41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Aptos</vt:lpstr>
      <vt:lpstr>Arial</vt:lpstr>
      <vt:lpstr>Calibri</vt:lpstr>
      <vt:lpstr>Helvetica Neue</vt:lpstr>
      <vt:lpstr>Poppins</vt:lpstr>
      <vt:lpstr>Poppins ExtraLight</vt:lpstr>
      <vt:lpstr>Verdana</vt:lpstr>
      <vt:lpstr>Wingdings</vt:lpstr>
      <vt:lpstr>SpaceSUITE</vt:lpstr>
      <vt:lpstr>The role of buildings in Climate Change Adaptation</vt:lpstr>
      <vt:lpstr>Learning Objectives</vt:lpstr>
      <vt:lpstr>Structure of the lecture</vt:lpstr>
      <vt:lpstr>Structure of the lecture</vt:lpstr>
      <vt:lpstr>Buildings are everywhere …</vt:lpstr>
      <vt:lpstr>They are of different types …</vt:lpstr>
      <vt:lpstr>They are of different size …</vt:lpstr>
      <vt:lpstr>Houses are not isolated …</vt:lpstr>
      <vt:lpstr>They are interconnected …</vt:lpstr>
      <vt:lpstr>Structure of the lecture</vt:lpstr>
      <vt:lpstr>Linking real world with digital world</vt:lpstr>
      <vt:lpstr>INSPIRE data specifications</vt:lpstr>
      <vt:lpstr>INSPIRE data specifications</vt:lpstr>
      <vt:lpstr>From 2D to 3D …</vt:lpstr>
      <vt:lpstr>From 2D to 3D …</vt:lpstr>
      <vt:lpstr>PowerPoint Presentation</vt:lpstr>
      <vt:lpstr>From 2D to 3D …</vt:lpstr>
      <vt:lpstr>PowerPoint Presentation</vt:lpstr>
      <vt:lpstr>Implementing new technologies …</vt:lpstr>
      <vt:lpstr>Structure of the lecture</vt:lpstr>
      <vt:lpstr>Buildings in European initiatives</vt:lpstr>
      <vt:lpstr>Convenant of Majors</vt:lpstr>
      <vt:lpstr>Convenant of Majors</vt:lpstr>
      <vt:lpstr>New European Bauhaus</vt:lpstr>
      <vt:lpstr>PowerPoint Presentation</vt:lpstr>
      <vt:lpstr>Built4People</vt:lpstr>
      <vt:lpstr>Built4People</vt:lpstr>
      <vt:lpstr>Structure of the lecture</vt:lpstr>
      <vt:lpstr>Role of buildings in CCA &amp; CCM</vt:lpstr>
      <vt:lpstr>Role of buildings in CCA &amp; CCM</vt:lpstr>
      <vt:lpstr>Role of buildings in CCA &amp; CCM</vt:lpstr>
      <vt:lpstr>Role of buildings in CCA &amp; CCM</vt:lpstr>
      <vt:lpstr>PowerPoint Presentation</vt:lpstr>
      <vt:lpstr>PowerPoint Presentation</vt:lpstr>
      <vt:lpstr>PowerPoint Presentation</vt:lpstr>
      <vt:lpstr>PowerPoint Presentation</vt:lpstr>
      <vt:lpstr>Role of buildings in CCA &amp; CCM</vt:lpstr>
      <vt:lpstr>Role of buildings in CCA &amp; CCM</vt:lpstr>
      <vt:lpstr>Structure of the lecture</vt:lpstr>
      <vt:lpstr>Some 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Danny Vandenbroucke</cp:lastModifiedBy>
  <cp:revision>11</cp:revision>
  <dcterms:created xsi:type="dcterms:W3CDTF">2024-03-01T11:07:09Z</dcterms:created>
  <dcterms:modified xsi:type="dcterms:W3CDTF">2024-11-24T14:40:33Z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